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3" r:id="rId3"/>
    <p:sldId id="288" r:id="rId4"/>
    <p:sldId id="289" r:id="rId5"/>
    <p:sldId id="290" r:id="rId6"/>
    <p:sldId id="280" r:id="rId7"/>
    <p:sldId id="282" r:id="rId8"/>
    <p:sldId id="257" r:id="rId9"/>
    <p:sldId id="278" r:id="rId10"/>
    <p:sldId id="274" r:id="rId11"/>
    <p:sldId id="258" r:id="rId12"/>
    <p:sldId id="261" r:id="rId13"/>
    <p:sldId id="264" r:id="rId14"/>
    <p:sldId id="268" r:id="rId15"/>
    <p:sldId id="270" r:id="rId16"/>
    <p:sldId id="273" r:id="rId17"/>
    <p:sldId id="281" r:id="rId18"/>
    <p:sldId id="266" r:id="rId19"/>
    <p:sldId id="271" r:id="rId20"/>
    <p:sldId id="272" r:id="rId21"/>
    <p:sldId id="275" r:id="rId22"/>
    <p:sldId id="284" r:id="rId23"/>
    <p:sldId id="287" r:id="rId24"/>
    <p:sldId id="286"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70" d="100"/>
          <a:sy n="70"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7D558-52C3-4365-9D27-58DC82390155}" type="datetimeFigureOut">
              <a:rPr lang="en-US" smtClean="0"/>
              <a:t>5/5/2021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0009E-D893-4991-AD8E-EDE56A00D545}" type="slidenum">
              <a:rPr lang="en-US" smtClean="0"/>
              <a:t>‹N›</a:t>
            </a:fld>
            <a:endParaRPr lang="en-US"/>
          </a:p>
        </p:txBody>
      </p:sp>
    </p:spTree>
    <p:extLst>
      <p:ext uri="{BB962C8B-B14F-4D97-AF65-F5344CB8AC3E}">
        <p14:creationId xmlns:p14="http://schemas.microsoft.com/office/powerpoint/2010/main" val="70658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94B0009E-D893-4991-AD8E-EDE56A00D545}" type="slidenum">
              <a:rPr lang="en-US" smtClean="0"/>
              <a:t>15</a:t>
            </a:fld>
            <a:endParaRPr lang="en-US"/>
          </a:p>
        </p:txBody>
      </p:sp>
    </p:spTree>
    <p:extLst>
      <p:ext uri="{BB962C8B-B14F-4D97-AF65-F5344CB8AC3E}">
        <p14:creationId xmlns:p14="http://schemas.microsoft.com/office/powerpoint/2010/main" val="248706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0E0DB99F-44AB-4810-9190-473B3AE17AE3}" type="datetimeFigureOut">
              <a:rPr lang="en-US" smtClean="0"/>
              <a:t>5/5/2021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88114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0E0DB99F-44AB-4810-9190-473B3AE17AE3}" type="datetimeFigureOut">
              <a:rPr lang="en-US" smtClean="0"/>
              <a:t>5/5/2021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222954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0E0DB99F-44AB-4810-9190-473B3AE17AE3}" type="datetimeFigureOut">
              <a:rPr lang="en-US" smtClean="0"/>
              <a:t>5/5/2021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379409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0E0DB99F-44AB-4810-9190-473B3AE17AE3}" type="datetimeFigureOut">
              <a:rPr lang="en-US" smtClean="0"/>
              <a:t>5/5/2021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77864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E0DB99F-44AB-4810-9190-473B3AE17AE3}" type="datetimeFigureOut">
              <a:rPr lang="en-US" smtClean="0"/>
              <a:t>5/5/2021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77521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0E0DB99F-44AB-4810-9190-473B3AE17AE3}" type="datetimeFigureOut">
              <a:rPr lang="en-US" smtClean="0"/>
              <a:t>5/5/2021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208953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0E0DB99F-44AB-4810-9190-473B3AE17AE3}" type="datetimeFigureOut">
              <a:rPr lang="en-US" smtClean="0"/>
              <a:t>5/5/2021</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330804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0E0DB99F-44AB-4810-9190-473B3AE17AE3}" type="datetimeFigureOut">
              <a:rPr lang="en-US" smtClean="0"/>
              <a:t>5/5/2021</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25222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E0DB99F-44AB-4810-9190-473B3AE17AE3}" type="datetimeFigureOut">
              <a:rPr lang="en-US" smtClean="0"/>
              <a:t>5/5/2021</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9790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0DB99F-44AB-4810-9190-473B3AE17AE3}" type="datetimeFigureOut">
              <a:rPr lang="en-US" smtClean="0"/>
              <a:t>5/5/2021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75127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0DB99F-44AB-4810-9190-473B3AE17AE3}" type="datetimeFigureOut">
              <a:rPr lang="en-US" smtClean="0"/>
              <a:t>5/5/2021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55DDFFC-2DA4-4F17-89B7-3FBCE5106A4F}" type="slidenum">
              <a:rPr lang="en-US" smtClean="0"/>
              <a:t>‹N›</a:t>
            </a:fld>
            <a:endParaRPr lang="en-US"/>
          </a:p>
        </p:txBody>
      </p:sp>
    </p:spTree>
    <p:extLst>
      <p:ext uri="{BB962C8B-B14F-4D97-AF65-F5344CB8AC3E}">
        <p14:creationId xmlns:p14="http://schemas.microsoft.com/office/powerpoint/2010/main" val="129916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DB99F-44AB-4810-9190-473B3AE17AE3}" type="datetimeFigureOut">
              <a:rPr lang="en-US" smtClean="0"/>
              <a:t>5/5/2021</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DDFFC-2DA4-4F17-89B7-3FBCE5106A4F}" type="slidenum">
              <a:rPr lang="en-US" smtClean="0"/>
              <a:t>‹N›</a:t>
            </a:fld>
            <a:endParaRPr lang="en-US"/>
          </a:p>
        </p:txBody>
      </p:sp>
    </p:spTree>
    <p:extLst>
      <p:ext uri="{BB962C8B-B14F-4D97-AF65-F5344CB8AC3E}">
        <p14:creationId xmlns:p14="http://schemas.microsoft.com/office/powerpoint/2010/main" val="249878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ger.beniculturali.it/wp-content/uploads/2019/07/ALLEGATO-4-BIBLIOTECARIO.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asvis.it/public/asvis/files/Agenda_2030_ITA_UNRIC.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92155" y="2514435"/>
            <a:ext cx="9144000" cy="2387600"/>
          </a:xfrm>
        </p:spPr>
        <p:txBody>
          <a:bodyPr>
            <a:normAutofit fontScale="90000"/>
          </a:bodyPr>
          <a:lstStyle/>
          <a:p>
            <a:r>
              <a:rPr lang="it-IT" dirty="0" smtClean="0">
                <a:solidFill>
                  <a:srgbClr val="0070C0"/>
                </a:solidFill>
              </a:rPr>
              <a:t>La progettazione culturale per le biblioteche pubbliche per affrontare i nuovi scenari europei</a:t>
            </a:r>
            <a:endParaRPr lang="en-US" dirty="0">
              <a:solidFill>
                <a:srgbClr val="0070C0"/>
              </a:solidFill>
            </a:endParaRPr>
          </a:p>
        </p:txBody>
      </p:sp>
      <p:sp>
        <p:nvSpPr>
          <p:cNvPr id="7" name="AutoShape 10" descr="Biblioteche Civiche Torin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Biblioteche Civiche Torine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379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1901" y="2410691"/>
            <a:ext cx="10752766" cy="1354457"/>
          </a:xfrm>
        </p:spPr>
        <p:txBody>
          <a:bodyPr/>
          <a:lstStyle/>
          <a:p>
            <a:r>
              <a:rPr lang="it-IT" dirty="0" smtClean="0">
                <a:solidFill>
                  <a:srgbClr val="0070C0"/>
                </a:solidFill>
              </a:rPr>
              <a:t>Le parole chiave per definire questo «primato»</a:t>
            </a:r>
            <a:endParaRPr lang="en-US" dirty="0">
              <a:solidFill>
                <a:srgbClr val="0070C0"/>
              </a:solidFill>
            </a:endParaRPr>
          </a:p>
        </p:txBody>
      </p:sp>
    </p:spTree>
    <p:extLst>
      <p:ext uri="{BB962C8B-B14F-4D97-AF65-F5344CB8AC3E}">
        <p14:creationId xmlns:p14="http://schemas.microsoft.com/office/powerpoint/2010/main" val="3914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01003" y="477672"/>
            <a:ext cx="9573904" cy="5704764"/>
          </a:xfrm>
        </p:spPr>
        <p:txBody>
          <a:bodyPr>
            <a:normAutofit fontScale="92500" lnSpcReduction="10000"/>
          </a:bodyPr>
          <a:lstStyle/>
          <a:p>
            <a:pPr algn="l"/>
            <a:r>
              <a:rPr lang="it-IT" sz="2800" dirty="0" smtClean="0">
                <a:solidFill>
                  <a:srgbClr val="0070C0"/>
                </a:solidFill>
                <a:latin typeface="+mj-lt"/>
              </a:rPr>
              <a:t>Sono </a:t>
            </a:r>
            <a:r>
              <a:rPr lang="it-IT" sz="2800" i="1" dirty="0" smtClean="0">
                <a:solidFill>
                  <a:srgbClr val="0070C0"/>
                </a:solidFill>
                <a:latin typeface="+mj-lt"/>
              </a:rPr>
              <a:t>infrastrutture sociali complesse «</a:t>
            </a:r>
            <a:r>
              <a:rPr lang="it-IT" sz="2800" dirty="0" smtClean="0">
                <a:solidFill>
                  <a:srgbClr val="0070C0"/>
                </a:solidFill>
                <a:latin typeface="+mj-lt"/>
              </a:rPr>
              <a:t>luoghi, attività e servizi che </a:t>
            </a:r>
            <a:r>
              <a:rPr lang="it-IT" sz="2800" b="1" dirty="0" smtClean="0">
                <a:solidFill>
                  <a:srgbClr val="0070C0"/>
                </a:solidFill>
                <a:latin typeface="+mj-lt"/>
              </a:rPr>
              <a:t>sostengono i legami sociali </a:t>
            </a:r>
            <a:r>
              <a:rPr lang="it-IT" sz="2800" dirty="0" smtClean="0">
                <a:solidFill>
                  <a:srgbClr val="0070C0"/>
                </a:solidFill>
                <a:latin typeface="+mj-lt"/>
              </a:rPr>
              <a:t>in un territorio e per una comunità</a:t>
            </a:r>
            <a:r>
              <a:rPr lang="it-IT" sz="2800" i="1" dirty="0" smtClean="0">
                <a:solidFill>
                  <a:srgbClr val="0070C0"/>
                </a:solidFill>
                <a:latin typeface="+mj-lt"/>
              </a:rPr>
              <a:t>»</a:t>
            </a:r>
          </a:p>
          <a:p>
            <a:pPr algn="l"/>
            <a:r>
              <a:rPr lang="it-IT" sz="2800" dirty="0" smtClean="0">
                <a:solidFill>
                  <a:srgbClr val="0070C0"/>
                </a:solidFill>
                <a:latin typeface="+mj-lt"/>
              </a:rPr>
              <a:t>«tutte le infrastrutture sociali richiedono investimenti per lo sviluppo e il mantenimento e quando non riusciamo a costruirle e mantenerle le fondamenta materiali della nostra vita sociale e civile si corrodono» (Eric </a:t>
            </a:r>
            <a:r>
              <a:rPr lang="it-IT" sz="2800" dirty="0" err="1" smtClean="0">
                <a:solidFill>
                  <a:srgbClr val="0070C0"/>
                </a:solidFill>
                <a:latin typeface="+mj-lt"/>
              </a:rPr>
              <a:t>Klinenberg</a:t>
            </a:r>
            <a:r>
              <a:rPr lang="it-IT" sz="2800" dirty="0" smtClean="0">
                <a:solidFill>
                  <a:srgbClr val="0070C0"/>
                </a:solidFill>
                <a:latin typeface="+mj-lt"/>
              </a:rPr>
              <a:t>)</a:t>
            </a:r>
          </a:p>
          <a:p>
            <a:pPr algn="just"/>
            <a:r>
              <a:rPr lang="it-IT" sz="2800" dirty="0">
                <a:solidFill>
                  <a:srgbClr val="0070C0"/>
                </a:solidFill>
                <a:latin typeface="+mj-lt"/>
              </a:rPr>
              <a:t>Sono luoghi </a:t>
            </a:r>
            <a:r>
              <a:rPr lang="it-IT" sz="2800" i="1" dirty="0">
                <a:solidFill>
                  <a:srgbClr val="0070C0"/>
                </a:solidFill>
                <a:latin typeface="+mj-lt"/>
              </a:rPr>
              <a:t>a bassa soglia:</a:t>
            </a:r>
          </a:p>
          <a:p>
            <a:pPr algn="just"/>
            <a:r>
              <a:rPr lang="it-IT" sz="2800" dirty="0">
                <a:solidFill>
                  <a:srgbClr val="0070C0"/>
                </a:solidFill>
                <a:latin typeface="+mj-lt"/>
              </a:rPr>
              <a:t>Garantiscono massima accessibilità, rapporto informale fra operatori e utenti, multidisciplinarietà del gruppo di lavoro, rete fra i diversi servizi di un territorio</a:t>
            </a:r>
          </a:p>
          <a:p>
            <a:pPr algn="just"/>
            <a:r>
              <a:rPr lang="it-IT" sz="2800" dirty="0">
                <a:solidFill>
                  <a:srgbClr val="0070C0"/>
                </a:solidFill>
                <a:latin typeface="+mj-lt"/>
              </a:rPr>
              <a:t>Sono luoghi che promuovono processi di rigenerazione urbana (interventi ecosostenibili per migliorare le condizioni urbanistiche e socio-economiche e la qualità della vita delle persone) e l’innovazione sociale (nuove idee che soddisfano dei bisogni sociali e che allo stesso tempo creano nuove relazioni)</a:t>
            </a:r>
          </a:p>
          <a:p>
            <a:pPr algn="l"/>
            <a:endParaRPr lang="it-IT" sz="2800" dirty="0" smtClean="0">
              <a:latin typeface="+mj-lt"/>
            </a:endParaRPr>
          </a:p>
          <a:p>
            <a:pPr algn="l"/>
            <a:endParaRPr lang="en-US" sz="2800" dirty="0">
              <a:latin typeface="+mj-lt"/>
            </a:endParaRPr>
          </a:p>
        </p:txBody>
      </p:sp>
    </p:spTree>
    <p:extLst>
      <p:ext uri="{BB962C8B-B14F-4D97-AF65-F5344CB8AC3E}">
        <p14:creationId xmlns:p14="http://schemas.microsoft.com/office/powerpoint/2010/main" val="185098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en-US" dirty="0"/>
          </a:p>
        </p:txBody>
      </p:sp>
      <p:sp>
        <p:nvSpPr>
          <p:cNvPr id="3" name="Segnaposto contenuto 2"/>
          <p:cNvSpPr>
            <a:spLocks noGrp="1"/>
          </p:cNvSpPr>
          <p:nvPr>
            <p:ph idx="1"/>
          </p:nvPr>
        </p:nvSpPr>
        <p:spPr>
          <a:xfrm>
            <a:off x="729018" y="1881756"/>
            <a:ext cx="10515600" cy="4351338"/>
          </a:xfrm>
        </p:spPr>
        <p:txBody>
          <a:bodyPr>
            <a:normAutofit/>
          </a:bodyPr>
          <a:lstStyle/>
          <a:p>
            <a:pPr marL="0" indent="0">
              <a:buNone/>
            </a:pPr>
            <a:r>
              <a:rPr lang="it-IT" dirty="0" smtClean="0">
                <a:solidFill>
                  <a:srgbClr val="0070C0"/>
                </a:solidFill>
                <a:latin typeface="+mj-lt"/>
              </a:rPr>
              <a:t>Sono </a:t>
            </a:r>
            <a:r>
              <a:rPr lang="it-IT" i="1" dirty="0" smtClean="0">
                <a:solidFill>
                  <a:srgbClr val="0070C0"/>
                </a:solidFill>
                <a:latin typeface="+mj-lt"/>
              </a:rPr>
              <a:t>luoghi prossimi</a:t>
            </a:r>
            <a:endParaRPr lang="it-IT" i="1" dirty="0">
              <a:solidFill>
                <a:srgbClr val="0070C0"/>
              </a:solidFill>
              <a:latin typeface="+mj-lt"/>
            </a:endParaRPr>
          </a:p>
          <a:p>
            <a:pPr marL="0" indent="0">
              <a:buNone/>
            </a:pPr>
            <a:r>
              <a:rPr lang="it-IT" dirty="0" smtClean="0">
                <a:solidFill>
                  <a:srgbClr val="0070C0"/>
                </a:solidFill>
                <a:latin typeface="+mj-lt"/>
              </a:rPr>
              <a:t>Un </a:t>
            </a:r>
            <a:r>
              <a:rPr lang="it-IT" i="1" dirty="0" smtClean="0">
                <a:solidFill>
                  <a:srgbClr val="0070C0"/>
                </a:solidFill>
                <a:latin typeface="+mj-lt"/>
              </a:rPr>
              <a:t>luogo prossimo </a:t>
            </a:r>
            <a:r>
              <a:rPr lang="it-IT" b="1" dirty="0" smtClean="0">
                <a:solidFill>
                  <a:srgbClr val="0070C0"/>
                </a:solidFill>
                <a:latin typeface="+mj-lt"/>
              </a:rPr>
              <a:t>è un luogo vicino alle persone non solo dal punto di vista spaziale e urbanistico, ma anche dal punto di vista della percezione che ne hanno i cittadini.</a:t>
            </a:r>
          </a:p>
          <a:p>
            <a:pPr marL="0" indent="0">
              <a:buNone/>
            </a:pPr>
            <a:r>
              <a:rPr lang="it-IT" dirty="0">
                <a:solidFill>
                  <a:srgbClr val="0070C0"/>
                </a:solidFill>
              </a:rPr>
              <a:t>Bisogna «</a:t>
            </a:r>
            <a:r>
              <a:rPr lang="it-IT" i="1" dirty="0">
                <a:solidFill>
                  <a:srgbClr val="0070C0"/>
                </a:solidFill>
              </a:rPr>
              <a:t>aumentare la prossimità</a:t>
            </a:r>
            <a:r>
              <a:rPr lang="it-IT" dirty="0">
                <a:solidFill>
                  <a:srgbClr val="0070C0"/>
                </a:solidFill>
              </a:rPr>
              <a:t>» suggerisce Maurizio Carta urbanista e future designer, per garantire la risposta a molti bisogni entro un raggio di 15 minuti a piedi, moltiplicando gli spazi pubblici e i luoghi di cultura.</a:t>
            </a:r>
          </a:p>
          <a:p>
            <a:pPr marL="0" indent="0">
              <a:buNone/>
            </a:pPr>
            <a:endParaRPr lang="en-US" dirty="0">
              <a:latin typeface="+mj-lt"/>
            </a:endParaRPr>
          </a:p>
        </p:txBody>
      </p:sp>
    </p:spTree>
    <p:extLst>
      <p:ext uri="{BB962C8B-B14F-4D97-AF65-F5344CB8AC3E}">
        <p14:creationId xmlns:p14="http://schemas.microsoft.com/office/powerpoint/2010/main" val="189569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en-US" dirty="0">
              <a:solidFill>
                <a:srgbClr val="0070C0"/>
              </a:solidFill>
            </a:endParaRPr>
          </a:p>
        </p:txBody>
      </p:sp>
      <p:sp>
        <p:nvSpPr>
          <p:cNvPr id="3" name="Segnaposto contenuto 2"/>
          <p:cNvSpPr>
            <a:spLocks noGrp="1"/>
          </p:cNvSpPr>
          <p:nvPr>
            <p:ph idx="1"/>
          </p:nvPr>
        </p:nvSpPr>
        <p:spPr>
          <a:xfrm>
            <a:off x="838200" y="1402543"/>
            <a:ext cx="10515600" cy="5312155"/>
          </a:xfrm>
        </p:spPr>
        <p:txBody>
          <a:bodyPr>
            <a:normAutofit/>
          </a:bodyPr>
          <a:lstStyle/>
          <a:p>
            <a:pPr marL="0" indent="0" algn="ctr">
              <a:buNone/>
            </a:pPr>
            <a:r>
              <a:rPr lang="it-IT" dirty="0">
                <a:solidFill>
                  <a:srgbClr val="0070C0"/>
                </a:solidFill>
                <a:latin typeface="+mj-lt"/>
              </a:rPr>
              <a:t>«L’identità è un cantiere sempre aperto» (Luca Dal </a:t>
            </a:r>
            <a:r>
              <a:rPr lang="it-IT" dirty="0" smtClean="0">
                <a:solidFill>
                  <a:srgbClr val="0070C0"/>
                </a:solidFill>
                <a:latin typeface="+mj-lt"/>
              </a:rPr>
              <a:t>Pozzolo)</a:t>
            </a:r>
            <a:endParaRPr lang="it-IT" dirty="0">
              <a:solidFill>
                <a:srgbClr val="0070C0"/>
              </a:solidFill>
              <a:latin typeface="+mj-lt"/>
            </a:endParaRPr>
          </a:p>
          <a:p>
            <a:pPr marL="0" indent="0" algn="ctr">
              <a:buNone/>
            </a:pPr>
            <a:r>
              <a:rPr lang="it-IT" dirty="0" smtClean="0">
                <a:solidFill>
                  <a:srgbClr val="0070C0"/>
                </a:solidFill>
                <a:latin typeface="+mj-lt"/>
              </a:rPr>
              <a:t>«Il Patrimonio non serve più la retorica nazionale, ma partecipa alle costruzioni sociali e identitarie contemporanee»</a:t>
            </a:r>
          </a:p>
          <a:p>
            <a:pPr marL="0" indent="0" algn="ctr">
              <a:buNone/>
            </a:pPr>
            <a:r>
              <a:rPr lang="it-IT" dirty="0" smtClean="0">
                <a:solidFill>
                  <a:srgbClr val="0070C0"/>
                </a:solidFill>
                <a:latin typeface="+mj-lt"/>
              </a:rPr>
              <a:t>(François Lafarge)</a:t>
            </a:r>
          </a:p>
          <a:p>
            <a:pPr marL="0" indent="0" algn="ctr">
              <a:buNone/>
            </a:pPr>
            <a:endParaRPr lang="it-IT" dirty="0" smtClean="0">
              <a:solidFill>
                <a:srgbClr val="0070C0"/>
              </a:solidFill>
              <a:latin typeface="+mj-lt"/>
            </a:endParaRPr>
          </a:p>
          <a:p>
            <a:pPr marL="0" indent="0" algn="ctr">
              <a:buNone/>
            </a:pPr>
            <a:r>
              <a:rPr lang="it-IT" b="1" dirty="0" smtClean="0">
                <a:solidFill>
                  <a:srgbClr val="0070C0"/>
                </a:solidFill>
                <a:latin typeface="+mj-lt"/>
              </a:rPr>
              <a:t>Convenzione di Faro</a:t>
            </a:r>
            <a:r>
              <a:rPr lang="it-IT" dirty="0" smtClean="0">
                <a:solidFill>
                  <a:srgbClr val="0070C0"/>
                </a:solidFill>
                <a:latin typeface="+mj-lt"/>
              </a:rPr>
              <a:t>: «incoraggiare ciascuno a partecipare al processo di identificazione, studio, interpretazione, protezione, conservazione e presentazione del patrimonio culturale»</a:t>
            </a:r>
          </a:p>
          <a:p>
            <a:pPr marL="0" indent="0" algn="ctr">
              <a:buNone/>
            </a:pPr>
            <a:endParaRPr lang="it-IT" dirty="0" smtClean="0">
              <a:solidFill>
                <a:srgbClr val="0070C0"/>
              </a:solidFill>
              <a:latin typeface="+mj-lt"/>
            </a:endParaRPr>
          </a:p>
          <a:p>
            <a:pPr marL="0" indent="0" algn="ctr">
              <a:buNone/>
            </a:pPr>
            <a:endParaRPr lang="it-IT" dirty="0">
              <a:latin typeface="+mj-lt"/>
            </a:endParaRPr>
          </a:p>
          <a:p>
            <a:pPr marL="0" indent="0" algn="ctr">
              <a:buNone/>
            </a:pPr>
            <a:endParaRPr lang="it-IT" dirty="0" smtClean="0">
              <a:latin typeface="+mj-lt"/>
            </a:endParaRPr>
          </a:p>
        </p:txBody>
      </p:sp>
      <p:sp>
        <p:nvSpPr>
          <p:cNvPr id="4" name="Ovale 3"/>
          <p:cNvSpPr/>
          <p:nvPr/>
        </p:nvSpPr>
        <p:spPr>
          <a:xfrm>
            <a:off x="3994244" y="5240740"/>
            <a:ext cx="4203511" cy="1473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biblioteca, un luogo in cui il quartiere può riconoscersi (Torino)</a:t>
            </a:r>
            <a:endParaRPr lang="en-US" dirty="0"/>
          </a:p>
        </p:txBody>
      </p:sp>
    </p:spTree>
    <p:extLst>
      <p:ext uri="{BB962C8B-B14F-4D97-AF65-F5344CB8AC3E}">
        <p14:creationId xmlns:p14="http://schemas.microsoft.com/office/powerpoint/2010/main" val="156482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1973" y="47623"/>
            <a:ext cx="10515600" cy="1325563"/>
          </a:xfrm>
        </p:spPr>
        <p:txBody>
          <a:bodyPr/>
          <a:lstStyle/>
          <a:p>
            <a:pPr algn="ctr"/>
            <a:r>
              <a:rPr lang="it-IT" dirty="0" smtClean="0">
                <a:solidFill>
                  <a:srgbClr val="7030A0"/>
                </a:solidFill>
              </a:rPr>
              <a:t>Il luogo delle relazioni </a:t>
            </a:r>
            <a:endParaRPr lang="en-US" dirty="0">
              <a:solidFill>
                <a:srgbClr val="7030A0"/>
              </a:solidFill>
            </a:endParaRPr>
          </a:p>
        </p:txBody>
      </p:sp>
      <p:sp>
        <p:nvSpPr>
          <p:cNvPr id="3" name="Segnaposto contenuto 2"/>
          <p:cNvSpPr>
            <a:spLocks noGrp="1"/>
          </p:cNvSpPr>
          <p:nvPr>
            <p:ph idx="1"/>
          </p:nvPr>
        </p:nvSpPr>
        <p:spPr/>
        <p:txBody>
          <a:bodyPr/>
          <a:lstStyle/>
          <a:p>
            <a:endParaRPr lang="en-US"/>
          </a:p>
        </p:txBody>
      </p:sp>
      <p:sp>
        <p:nvSpPr>
          <p:cNvPr id="4" name="Rettangolo arrotondato 3"/>
          <p:cNvSpPr/>
          <p:nvPr/>
        </p:nvSpPr>
        <p:spPr>
          <a:xfrm>
            <a:off x="1332832" y="1237193"/>
            <a:ext cx="9691619" cy="55282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Contesto</a:t>
            </a:r>
            <a:endParaRPr lang="en-US" sz="3600" dirty="0"/>
          </a:p>
        </p:txBody>
      </p:sp>
      <p:sp>
        <p:nvSpPr>
          <p:cNvPr id="9" name="Ovale 8"/>
          <p:cNvSpPr/>
          <p:nvPr/>
        </p:nvSpPr>
        <p:spPr>
          <a:xfrm>
            <a:off x="2142699" y="2552131"/>
            <a:ext cx="3016155" cy="1733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Contenuti</a:t>
            </a:r>
            <a:endParaRPr lang="en-US" sz="2400" dirty="0"/>
          </a:p>
        </p:txBody>
      </p:sp>
      <p:sp>
        <p:nvSpPr>
          <p:cNvPr id="10" name="Ovale 9"/>
          <p:cNvSpPr/>
          <p:nvPr/>
        </p:nvSpPr>
        <p:spPr>
          <a:xfrm>
            <a:off x="4849503" y="4500221"/>
            <a:ext cx="2775045" cy="1867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Spazi</a:t>
            </a:r>
            <a:endParaRPr lang="en-US" sz="2400" dirty="0"/>
          </a:p>
        </p:txBody>
      </p:sp>
      <p:sp>
        <p:nvSpPr>
          <p:cNvPr id="11" name="Ovale 10"/>
          <p:cNvSpPr/>
          <p:nvPr/>
        </p:nvSpPr>
        <p:spPr>
          <a:xfrm>
            <a:off x="7198430" y="2552131"/>
            <a:ext cx="3054824" cy="1733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Pubblici</a:t>
            </a:r>
            <a:endParaRPr lang="en-US" sz="2400" dirty="0"/>
          </a:p>
        </p:txBody>
      </p:sp>
      <p:cxnSp>
        <p:nvCxnSpPr>
          <p:cNvPr id="27" name="Connettore 1 26"/>
          <p:cNvCxnSpPr/>
          <p:nvPr/>
        </p:nvCxnSpPr>
        <p:spPr>
          <a:xfrm>
            <a:off x="5158854" y="3275463"/>
            <a:ext cx="2039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11" idx="3"/>
            <a:endCxn id="10" idx="7"/>
          </p:cNvCxnSpPr>
          <p:nvPr/>
        </p:nvCxnSpPr>
        <p:spPr>
          <a:xfrm flipH="1">
            <a:off x="7218152" y="4031566"/>
            <a:ext cx="427647" cy="742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590975" y="4100888"/>
            <a:ext cx="567879" cy="7938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70C0"/>
                </a:solidFill>
              </a:rPr>
              <a:t>Relazione sociale</a:t>
            </a:r>
            <a:endParaRPr lang="en-US" dirty="0">
              <a:solidFill>
                <a:srgbClr val="0070C0"/>
              </a:solidFill>
            </a:endParaRPr>
          </a:p>
        </p:txBody>
      </p:sp>
      <p:sp>
        <p:nvSpPr>
          <p:cNvPr id="3" name="Segnaposto contenuto 2"/>
          <p:cNvSpPr>
            <a:spLocks noGrp="1"/>
          </p:cNvSpPr>
          <p:nvPr>
            <p:ph idx="1"/>
          </p:nvPr>
        </p:nvSpPr>
        <p:spPr/>
        <p:txBody>
          <a:bodyPr/>
          <a:lstStyle/>
          <a:p>
            <a:pPr marL="0" indent="0">
              <a:buNone/>
            </a:pPr>
            <a:r>
              <a:rPr lang="it-IT" dirty="0" smtClean="0">
                <a:solidFill>
                  <a:srgbClr val="0070C0"/>
                </a:solidFill>
              </a:rPr>
              <a:t>«</a:t>
            </a:r>
            <a:r>
              <a:rPr lang="it-IT" dirty="0">
                <a:solidFill>
                  <a:srgbClr val="0070C0"/>
                </a:solidFill>
                <a:latin typeface="+mj-lt"/>
              </a:rPr>
              <a:t>La relazione è una interazione fra </a:t>
            </a:r>
            <a:r>
              <a:rPr lang="it-IT" dirty="0" smtClean="0">
                <a:solidFill>
                  <a:srgbClr val="0070C0"/>
                </a:solidFill>
                <a:latin typeface="+mj-lt"/>
              </a:rPr>
              <a:t>esseri </a:t>
            </a:r>
            <a:r>
              <a:rPr lang="it-IT" dirty="0">
                <a:solidFill>
                  <a:srgbClr val="0070C0"/>
                </a:solidFill>
                <a:latin typeface="+mj-lt"/>
              </a:rPr>
              <a:t>viventi o </a:t>
            </a:r>
            <a:r>
              <a:rPr lang="it-IT" dirty="0" smtClean="0">
                <a:solidFill>
                  <a:srgbClr val="0070C0"/>
                </a:solidFill>
                <a:latin typeface="+mj-lt"/>
              </a:rPr>
              <a:t>fra organizzazioni </a:t>
            </a:r>
            <a:r>
              <a:rPr lang="it-IT" dirty="0">
                <a:solidFill>
                  <a:srgbClr val="0070C0"/>
                </a:solidFill>
                <a:latin typeface="+mj-lt"/>
              </a:rPr>
              <a:t>che sviluppa </a:t>
            </a:r>
            <a:r>
              <a:rPr lang="it-IT" b="1" dirty="0">
                <a:solidFill>
                  <a:srgbClr val="0070C0"/>
                </a:solidFill>
                <a:latin typeface="+mj-lt"/>
              </a:rPr>
              <a:t>qualità </a:t>
            </a:r>
            <a:r>
              <a:rPr lang="it-IT" b="1" dirty="0" smtClean="0">
                <a:solidFill>
                  <a:srgbClr val="0070C0"/>
                </a:solidFill>
                <a:latin typeface="+mj-lt"/>
              </a:rPr>
              <a:t>sistemiche</a:t>
            </a:r>
            <a:r>
              <a:rPr lang="it-IT" dirty="0" smtClean="0">
                <a:solidFill>
                  <a:srgbClr val="0070C0"/>
                </a:solidFill>
                <a:latin typeface="+mj-lt"/>
              </a:rPr>
              <a:t>»</a:t>
            </a:r>
          </a:p>
          <a:p>
            <a:pPr marL="0" indent="0">
              <a:buNone/>
            </a:pPr>
            <a:r>
              <a:rPr lang="it-IT" dirty="0" smtClean="0">
                <a:solidFill>
                  <a:srgbClr val="0070C0"/>
                </a:solidFill>
                <a:latin typeface="+mj-lt"/>
              </a:rPr>
              <a:t>In Biblioteca si producono:</a:t>
            </a:r>
          </a:p>
          <a:p>
            <a:pPr marL="0" indent="0">
              <a:buNone/>
            </a:pPr>
            <a:endParaRPr lang="it-IT" dirty="0" smtClean="0">
              <a:solidFill>
                <a:srgbClr val="0070C0"/>
              </a:solidFill>
              <a:latin typeface="+mj-lt"/>
            </a:endParaRPr>
          </a:p>
          <a:p>
            <a:pPr marL="0" indent="0">
              <a:buNone/>
            </a:pPr>
            <a:r>
              <a:rPr lang="it-IT" dirty="0" smtClean="0">
                <a:solidFill>
                  <a:srgbClr val="0070C0"/>
                </a:solidFill>
                <a:latin typeface="+mj-lt"/>
              </a:rPr>
              <a:t>comunità: senso di appartenenza costruendo senso oltre i singoli </a:t>
            </a:r>
          </a:p>
          <a:p>
            <a:pPr marL="0" indent="0">
              <a:buNone/>
            </a:pPr>
            <a:r>
              <a:rPr lang="it-IT" dirty="0" smtClean="0">
                <a:solidFill>
                  <a:srgbClr val="0070C0"/>
                </a:solidFill>
                <a:latin typeface="+mj-lt"/>
              </a:rPr>
              <a:t>componenti del gruppo</a:t>
            </a:r>
          </a:p>
          <a:p>
            <a:pPr marL="0" indent="0">
              <a:buNone/>
            </a:pPr>
            <a:endParaRPr lang="it-IT" dirty="0" smtClean="0">
              <a:solidFill>
                <a:srgbClr val="0070C0"/>
              </a:solidFill>
              <a:latin typeface="+mj-lt"/>
            </a:endParaRPr>
          </a:p>
          <a:p>
            <a:pPr marL="0" indent="0">
              <a:buNone/>
            </a:pPr>
            <a:r>
              <a:rPr lang="it-IT" dirty="0" smtClean="0">
                <a:solidFill>
                  <a:srgbClr val="0070C0"/>
                </a:solidFill>
                <a:latin typeface="+mj-lt"/>
              </a:rPr>
              <a:t>apprendimento: individuale e collettivo (</a:t>
            </a:r>
            <a:r>
              <a:rPr lang="it-IT" i="1" dirty="0" err="1" smtClean="0">
                <a:solidFill>
                  <a:srgbClr val="0070C0"/>
                </a:solidFill>
                <a:latin typeface="+mj-lt"/>
              </a:rPr>
              <a:t>empowerment</a:t>
            </a:r>
            <a:r>
              <a:rPr lang="it-IT" i="1" dirty="0" smtClean="0">
                <a:solidFill>
                  <a:srgbClr val="0070C0"/>
                </a:solidFill>
                <a:latin typeface="+mj-lt"/>
              </a:rPr>
              <a:t> </a:t>
            </a:r>
            <a:r>
              <a:rPr lang="it-IT" dirty="0" smtClean="0">
                <a:solidFill>
                  <a:srgbClr val="0070C0"/>
                </a:solidFill>
                <a:latin typeface="+mj-lt"/>
              </a:rPr>
              <a:t>e Welfare culturale)</a:t>
            </a:r>
          </a:p>
          <a:p>
            <a:pPr marL="0" indent="0">
              <a:buNone/>
            </a:pPr>
            <a:endParaRPr lang="it-IT" dirty="0" smtClean="0">
              <a:latin typeface="+mj-lt"/>
            </a:endParaRPr>
          </a:p>
          <a:p>
            <a:pPr marL="0" indent="0">
              <a:buNone/>
            </a:pPr>
            <a:endParaRPr lang="it-IT" dirty="0">
              <a:latin typeface="+mj-lt"/>
            </a:endParaRPr>
          </a:p>
          <a:p>
            <a:pPr marL="0" indent="0">
              <a:buNone/>
            </a:pPr>
            <a:endParaRPr lang="it-IT" dirty="0" smtClean="0">
              <a:latin typeface="+mj-lt"/>
            </a:endParaRPr>
          </a:p>
          <a:p>
            <a:pPr marL="0" indent="0">
              <a:buNone/>
            </a:pPr>
            <a:endParaRPr lang="it-IT"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139899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1723" y="2330402"/>
            <a:ext cx="10515600" cy="1325563"/>
          </a:xfrm>
        </p:spPr>
        <p:txBody>
          <a:bodyPr>
            <a:normAutofit/>
          </a:bodyPr>
          <a:lstStyle/>
          <a:p>
            <a:pPr algn="ctr"/>
            <a:r>
              <a:rPr lang="it-IT" dirty="0">
                <a:solidFill>
                  <a:srgbClr val="0070C0"/>
                </a:solidFill>
              </a:rPr>
              <a:t>Le opportunità da non perdere</a:t>
            </a:r>
            <a:endParaRPr lang="en-US" dirty="0">
              <a:solidFill>
                <a:srgbClr val="0070C0"/>
              </a:solidFill>
            </a:endParaRPr>
          </a:p>
        </p:txBody>
      </p:sp>
    </p:spTree>
    <p:extLst>
      <p:ext uri="{BB962C8B-B14F-4D97-AF65-F5344CB8AC3E}">
        <p14:creationId xmlns:p14="http://schemas.microsoft.com/office/powerpoint/2010/main" val="2859902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0070C0"/>
                </a:solidFill>
              </a:rPr>
              <a:t>Convergenza di </a:t>
            </a:r>
            <a:r>
              <a:rPr lang="it-IT" dirty="0" smtClean="0">
                <a:solidFill>
                  <a:srgbClr val="0070C0"/>
                </a:solidFill>
              </a:rPr>
              <a:t>competenze</a:t>
            </a:r>
            <a:br>
              <a:rPr lang="it-IT" dirty="0" smtClean="0">
                <a:solidFill>
                  <a:srgbClr val="0070C0"/>
                </a:solidFill>
              </a:rPr>
            </a:br>
            <a:r>
              <a:rPr lang="it-IT" dirty="0" smtClean="0">
                <a:solidFill>
                  <a:srgbClr val="0070C0"/>
                </a:solidFill>
              </a:rPr>
              <a:t>un </a:t>
            </a:r>
            <a:r>
              <a:rPr lang="it-IT" dirty="0">
                <a:solidFill>
                  <a:srgbClr val="0070C0"/>
                </a:solidFill>
              </a:rPr>
              <a:t>punto di </a:t>
            </a:r>
            <a:r>
              <a:rPr lang="it-IT" dirty="0" smtClean="0">
                <a:solidFill>
                  <a:srgbClr val="0070C0"/>
                </a:solidFill>
              </a:rPr>
              <a:t>forza: il ruolo delle istituzioni </a:t>
            </a:r>
            <a:endParaRPr lang="en-US" dirty="0">
              <a:solidFill>
                <a:srgbClr val="0070C0"/>
              </a:solidFill>
            </a:endParaRPr>
          </a:p>
        </p:txBody>
      </p:sp>
      <p:sp>
        <p:nvSpPr>
          <p:cNvPr id="4" name="Ovale 3"/>
          <p:cNvSpPr/>
          <p:nvPr/>
        </p:nvSpPr>
        <p:spPr>
          <a:xfrm>
            <a:off x="1247084" y="2442949"/>
            <a:ext cx="3766783" cy="16474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it-IT" sz="2800" dirty="0" err="1" smtClean="0"/>
              <a:t>Mibact</a:t>
            </a:r>
            <a:r>
              <a:rPr lang="it-IT" sz="2800" dirty="0" smtClean="0"/>
              <a:t> e </a:t>
            </a:r>
            <a:r>
              <a:rPr lang="it-IT" sz="2800" dirty="0" err="1" smtClean="0"/>
              <a:t>Cepell</a:t>
            </a:r>
            <a:endParaRPr lang="en-US" sz="2800" dirty="0"/>
          </a:p>
        </p:txBody>
      </p:sp>
      <p:sp>
        <p:nvSpPr>
          <p:cNvPr id="5" name="Segnaposto contenuto 4"/>
          <p:cNvSpPr>
            <a:spLocks noGrp="1"/>
          </p:cNvSpPr>
          <p:nvPr>
            <p:ph idx="1"/>
          </p:nvPr>
        </p:nvSpPr>
        <p:spPr>
          <a:xfrm>
            <a:off x="6714699" y="2442949"/>
            <a:ext cx="3875963" cy="164744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it-IT" dirty="0"/>
              <a:t> </a:t>
            </a:r>
            <a:r>
              <a:rPr lang="it-IT" dirty="0" smtClean="0"/>
              <a:t>        Regioni</a:t>
            </a:r>
            <a:endParaRPr lang="en-US" dirty="0"/>
          </a:p>
        </p:txBody>
      </p:sp>
      <p:sp>
        <p:nvSpPr>
          <p:cNvPr id="6" name="Ovale 5"/>
          <p:cNvSpPr/>
          <p:nvPr/>
        </p:nvSpPr>
        <p:spPr>
          <a:xfrm>
            <a:off x="1330212" y="4355910"/>
            <a:ext cx="3766783" cy="16474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Enti locali</a:t>
            </a:r>
            <a:endParaRPr lang="en-US" sz="2800" dirty="0"/>
          </a:p>
        </p:txBody>
      </p:sp>
      <p:sp>
        <p:nvSpPr>
          <p:cNvPr id="7" name="Ovale 6"/>
          <p:cNvSpPr/>
          <p:nvPr/>
        </p:nvSpPr>
        <p:spPr>
          <a:xfrm>
            <a:off x="6519553" y="4355910"/>
            <a:ext cx="4071109" cy="1647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Europa</a:t>
            </a:r>
            <a:endParaRPr lang="en-US" sz="2800" dirty="0"/>
          </a:p>
        </p:txBody>
      </p:sp>
    </p:spTree>
    <p:extLst>
      <p:ext uri="{BB962C8B-B14F-4D97-AF65-F5344CB8AC3E}">
        <p14:creationId xmlns:p14="http://schemas.microsoft.com/office/powerpoint/2010/main" val="1841494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0070C0"/>
                </a:solidFill>
              </a:rPr>
              <a:t>Recovery</a:t>
            </a:r>
            <a:r>
              <a:rPr lang="it-IT" dirty="0" smtClean="0">
                <a:solidFill>
                  <a:srgbClr val="0070C0"/>
                </a:solidFill>
              </a:rPr>
              <a:t> Plan</a:t>
            </a:r>
            <a:endParaRPr lang="en-US" dirty="0">
              <a:solidFill>
                <a:srgbClr val="0070C0"/>
              </a:solidFill>
            </a:endParaRPr>
          </a:p>
        </p:txBody>
      </p:sp>
      <p:sp>
        <p:nvSpPr>
          <p:cNvPr id="3" name="Segnaposto contenuto 2"/>
          <p:cNvSpPr>
            <a:spLocks noGrp="1"/>
          </p:cNvSpPr>
          <p:nvPr>
            <p:ph idx="1"/>
          </p:nvPr>
        </p:nvSpPr>
        <p:spPr>
          <a:xfrm>
            <a:off x="641445" y="1825624"/>
            <a:ext cx="10712355" cy="5032375"/>
          </a:xfrm>
        </p:spPr>
        <p:txBody>
          <a:bodyPr>
            <a:normAutofit fontScale="92500" lnSpcReduction="10000"/>
          </a:bodyPr>
          <a:lstStyle/>
          <a:p>
            <a:pPr marL="0" indent="0">
              <a:buNone/>
            </a:pPr>
            <a:r>
              <a:rPr lang="it-IT" b="1" dirty="0" err="1" smtClean="0">
                <a:solidFill>
                  <a:srgbClr val="0070C0"/>
                </a:solidFill>
                <a:latin typeface="+mj-lt"/>
              </a:rPr>
              <a:t>Recovery</a:t>
            </a:r>
            <a:r>
              <a:rPr lang="it-IT" b="1" dirty="0" smtClean="0">
                <a:solidFill>
                  <a:srgbClr val="0070C0"/>
                </a:solidFill>
                <a:latin typeface="+mj-lt"/>
              </a:rPr>
              <a:t> Plan</a:t>
            </a:r>
          </a:p>
          <a:p>
            <a:pPr marL="0" indent="0">
              <a:buNone/>
            </a:pPr>
            <a:r>
              <a:rPr lang="it-IT" i="1" dirty="0" smtClean="0">
                <a:solidFill>
                  <a:srgbClr val="0070C0"/>
                </a:solidFill>
                <a:latin typeface="+mj-lt"/>
              </a:rPr>
              <a:t>Piano </a:t>
            </a:r>
            <a:r>
              <a:rPr lang="it-IT" i="1" dirty="0">
                <a:solidFill>
                  <a:srgbClr val="0070C0"/>
                </a:solidFill>
                <a:latin typeface="+mj-lt"/>
              </a:rPr>
              <a:t>nazionale di ripresa</a:t>
            </a:r>
            <a:r>
              <a:rPr lang="it-IT" i="1" dirty="0" smtClean="0">
                <a:solidFill>
                  <a:srgbClr val="0070C0"/>
                </a:solidFill>
                <a:latin typeface="+mj-lt"/>
              </a:rPr>
              <a:t> e resilienza</a:t>
            </a:r>
          </a:p>
          <a:p>
            <a:pPr marL="0" indent="0" algn="just">
              <a:buNone/>
            </a:pPr>
            <a:r>
              <a:rPr lang="it-IT" dirty="0" smtClean="0">
                <a:solidFill>
                  <a:srgbClr val="0070C0"/>
                </a:solidFill>
                <a:latin typeface="+mj-lt"/>
              </a:rPr>
              <a:t>«</a:t>
            </a:r>
            <a:r>
              <a:rPr lang="it-IT" dirty="0">
                <a:solidFill>
                  <a:srgbClr val="0070C0"/>
                </a:solidFill>
                <a:latin typeface="+mj-lt"/>
              </a:rPr>
              <a:t>il Piano non menziona le biblioteche nelle parti dedicate a infrastrutture digitali, interoperabilità, cittadinanza digitale, istruzione, ricerca, formazione, inclusione, infrastrutture sociali. </a:t>
            </a:r>
            <a:r>
              <a:rPr lang="it-IT" b="1" dirty="0">
                <a:solidFill>
                  <a:srgbClr val="0070C0"/>
                </a:solidFill>
                <a:latin typeface="+mj-lt"/>
              </a:rPr>
              <a:t>Le cita solo nella Linea progettuale 1.3 TURISMO E CULTURA 4.0, quali scrigni di patrimonio culturale </a:t>
            </a:r>
            <a:r>
              <a:rPr lang="it-IT" dirty="0">
                <a:solidFill>
                  <a:srgbClr val="0070C0"/>
                </a:solidFill>
                <a:latin typeface="+mj-lt"/>
              </a:rPr>
              <a:t>da digitalizzare e raccogliere in apposita piattaforma per la conservazione, l’accesso e il riuso da parte di start-up e imprese innovative, o da esporre per la sua attrattività </a:t>
            </a:r>
            <a:r>
              <a:rPr lang="it-IT" dirty="0" smtClean="0">
                <a:solidFill>
                  <a:srgbClr val="0070C0"/>
                </a:solidFill>
                <a:latin typeface="+mj-lt"/>
              </a:rPr>
              <a:t>turistica» (AIB)</a:t>
            </a:r>
          </a:p>
          <a:p>
            <a:pPr marL="0" indent="0" algn="just">
              <a:buNone/>
            </a:pPr>
            <a:r>
              <a:rPr lang="it-IT" sz="2900" dirty="0">
                <a:solidFill>
                  <a:srgbClr val="0070C0"/>
                </a:solidFill>
                <a:latin typeface="+mj-lt"/>
              </a:rPr>
              <a:t>«Il documento parla poi di “case dell’innovazione e della cultura digitale” </a:t>
            </a:r>
            <a:r>
              <a:rPr lang="it-IT" sz="2900" dirty="0" smtClean="0">
                <a:solidFill>
                  <a:srgbClr val="0070C0"/>
                </a:solidFill>
                <a:latin typeface="+mj-lt"/>
              </a:rPr>
              <a:t>per </a:t>
            </a:r>
            <a:r>
              <a:rPr lang="it-IT" sz="2900" dirty="0">
                <a:solidFill>
                  <a:srgbClr val="0070C0"/>
                </a:solidFill>
                <a:latin typeface="+mj-lt"/>
              </a:rPr>
              <a:t>promuovere i processi di alfabetizzazione digitale di base e avanzata della </a:t>
            </a:r>
            <a:r>
              <a:rPr lang="it-IT" sz="2900" dirty="0" smtClean="0">
                <a:solidFill>
                  <a:srgbClr val="0070C0"/>
                </a:solidFill>
                <a:latin typeface="+mj-lt"/>
              </a:rPr>
              <a:t>cittadinanza» (AIB)</a:t>
            </a:r>
          </a:p>
          <a:p>
            <a:pPr marL="0" indent="0" algn="ctr">
              <a:buNone/>
            </a:pPr>
            <a:r>
              <a:rPr lang="it-IT" sz="2900" b="1" dirty="0" smtClean="0">
                <a:solidFill>
                  <a:srgbClr val="0070C0"/>
                </a:solidFill>
                <a:latin typeface="+mj-lt"/>
              </a:rPr>
              <a:t>Le case dell’innovazione sono le biblioteche pubbliche</a:t>
            </a:r>
          </a:p>
          <a:p>
            <a:pPr marL="0" indent="0" algn="ctr">
              <a:buNone/>
            </a:pPr>
            <a:endParaRPr lang="it-IT" sz="2900" dirty="0">
              <a:latin typeface="+mj-lt"/>
            </a:endParaRPr>
          </a:p>
          <a:p>
            <a:pPr marL="0" indent="0">
              <a:buNone/>
            </a:pPr>
            <a:endParaRPr lang="it-IT" sz="2900" dirty="0">
              <a:latin typeface="+mj-lt"/>
            </a:endParaRPr>
          </a:p>
          <a:p>
            <a:pPr marL="0" indent="0">
              <a:buNone/>
            </a:pPr>
            <a:endParaRPr lang="it-IT" dirty="0"/>
          </a:p>
          <a:p>
            <a:pPr marL="0" indent="0">
              <a:buNone/>
            </a:pPr>
            <a:endParaRPr lang="en-US" dirty="0"/>
          </a:p>
        </p:txBody>
      </p:sp>
    </p:spTree>
    <p:extLst>
      <p:ext uri="{BB962C8B-B14F-4D97-AF65-F5344CB8AC3E}">
        <p14:creationId xmlns:p14="http://schemas.microsoft.com/office/powerpoint/2010/main" val="349196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51630" y="573206"/>
            <a:ext cx="8716370" cy="1408208"/>
          </a:xfrm>
        </p:spPr>
        <p:txBody>
          <a:bodyPr>
            <a:normAutofit/>
          </a:bodyPr>
          <a:lstStyle/>
          <a:p>
            <a:r>
              <a:rPr lang="it-IT" sz="4400" dirty="0">
                <a:solidFill>
                  <a:srgbClr val="0070C0"/>
                </a:solidFill>
              </a:rPr>
              <a:t>Fondi Strutturali e d'Investimento </a:t>
            </a:r>
            <a:r>
              <a:rPr lang="it-IT" sz="4400" dirty="0" smtClean="0">
                <a:solidFill>
                  <a:srgbClr val="0070C0"/>
                </a:solidFill>
              </a:rPr>
              <a:t>Europei: indiretti</a:t>
            </a:r>
            <a:endParaRPr lang="en-US" sz="4400" dirty="0">
              <a:solidFill>
                <a:srgbClr val="0070C0"/>
              </a:solidFill>
            </a:endParaRPr>
          </a:p>
        </p:txBody>
      </p:sp>
      <p:sp>
        <p:nvSpPr>
          <p:cNvPr id="3" name="Sottotitolo 2"/>
          <p:cNvSpPr>
            <a:spLocks noGrp="1"/>
          </p:cNvSpPr>
          <p:nvPr>
            <p:ph type="subTitle" idx="1"/>
          </p:nvPr>
        </p:nvSpPr>
        <p:spPr>
          <a:xfrm>
            <a:off x="1228299" y="2101755"/>
            <a:ext cx="10017456" cy="4230806"/>
          </a:xfrm>
        </p:spPr>
        <p:txBody>
          <a:bodyPr>
            <a:normAutofit fontScale="85000" lnSpcReduction="20000"/>
          </a:bodyPr>
          <a:lstStyle/>
          <a:p>
            <a:pPr algn="just"/>
            <a:r>
              <a:rPr lang="it-IT" sz="2600" dirty="0">
                <a:solidFill>
                  <a:srgbClr val="0070C0"/>
                </a:solidFill>
                <a:latin typeface="+mj-lt"/>
              </a:rPr>
              <a:t>Fondi </a:t>
            </a:r>
            <a:r>
              <a:rPr lang="it-IT" sz="2600" dirty="0" smtClean="0">
                <a:solidFill>
                  <a:srgbClr val="0070C0"/>
                </a:solidFill>
                <a:latin typeface="+mj-lt"/>
              </a:rPr>
              <a:t>indiretti</a:t>
            </a:r>
            <a:r>
              <a:rPr lang="it-IT" sz="2600" dirty="0">
                <a:solidFill>
                  <a:srgbClr val="0070C0"/>
                </a:solidFill>
                <a:latin typeface="+mj-lt"/>
              </a:rPr>
              <a:t>, che presuppongono una gestione da parte di Stato, Regioni, Enti </a:t>
            </a:r>
            <a:r>
              <a:rPr lang="it-IT" sz="2600" dirty="0" smtClean="0">
                <a:solidFill>
                  <a:srgbClr val="0070C0"/>
                </a:solidFill>
                <a:latin typeface="+mj-lt"/>
              </a:rPr>
              <a:t>locali </a:t>
            </a:r>
            <a:r>
              <a:rPr lang="it-IT" sz="2600" dirty="0">
                <a:solidFill>
                  <a:srgbClr val="0070C0"/>
                </a:solidFill>
                <a:latin typeface="+mj-lt"/>
              </a:rPr>
              <a:t>e </a:t>
            </a:r>
            <a:r>
              <a:rPr lang="it-IT" sz="2600" dirty="0" smtClean="0">
                <a:solidFill>
                  <a:srgbClr val="0070C0"/>
                </a:solidFill>
                <a:latin typeface="+mj-lt"/>
              </a:rPr>
              <a:t>rappresentano la fetta più consistente del bilancio dell’Unione</a:t>
            </a:r>
          </a:p>
          <a:p>
            <a:pPr algn="just"/>
            <a:endParaRPr lang="it-IT" sz="2600" dirty="0" smtClean="0">
              <a:solidFill>
                <a:srgbClr val="0070C0"/>
              </a:solidFill>
              <a:latin typeface="+mj-lt"/>
            </a:endParaRPr>
          </a:p>
          <a:p>
            <a:pPr lvl="0"/>
            <a:r>
              <a:rPr lang="it-IT" sz="2600" dirty="0">
                <a:solidFill>
                  <a:srgbClr val="0070C0"/>
                </a:solidFill>
                <a:latin typeface="+mj-lt"/>
              </a:rPr>
              <a:t>Il FC (ovvero Fondo Comune), il quale è rivolto in particolare alle regioni </a:t>
            </a:r>
            <a:r>
              <a:rPr lang="it-IT" sz="2600" dirty="0" smtClean="0">
                <a:solidFill>
                  <a:srgbClr val="0070C0"/>
                </a:solidFill>
                <a:latin typeface="+mj-lt"/>
              </a:rPr>
              <a:t>meno sviluppate</a:t>
            </a:r>
            <a:r>
              <a:rPr lang="it-IT" sz="2600" dirty="0">
                <a:solidFill>
                  <a:srgbClr val="0070C0"/>
                </a:solidFill>
                <a:latin typeface="+mj-lt"/>
              </a:rPr>
              <a:t>. </a:t>
            </a:r>
            <a:endParaRPr lang="en-US" sz="2600" dirty="0">
              <a:solidFill>
                <a:srgbClr val="0070C0"/>
              </a:solidFill>
              <a:latin typeface="+mj-lt"/>
            </a:endParaRPr>
          </a:p>
          <a:p>
            <a:pPr lvl="0"/>
            <a:r>
              <a:rPr lang="it-IT" sz="2600" dirty="0">
                <a:solidFill>
                  <a:srgbClr val="0070C0"/>
                </a:solidFill>
                <a:latin typeface="+mj-lt"/>
              </a:rPr>
              <a:t>Il FESR (ovvero il Fondo Europeo di Sviluppo Regionale) il quale mira alla coesione economica e sociale dell’EU, andando a limare le differenze tra le sue parti, con una particolare attenzione al </a:t>
            </a:r>
            <a:r>
              <a:rPr lang="it-IT" sz="2600" dirty="0" smtClean="0">
                <a:solidFill>
                  <a:srgbClr val="0070C0"/>
                </a:solidFill>
                <a:latin typeface="+mj-lt"/>
              </a:rPr>
              <a:t>digitale e all’innovazione</a:t>
            </a:r>
            <a:endParaRPr lang="en-US" sz="2600" dirty="0">
              <a:solidFill>
                <a:srgbClr val="0070C0"/>
              </a:solidFill>
              <a:latin typeface="+mj-lt"/>
            </a:endParaRPr>
          </a:p>
          <a:p>
            <a:pPr lvl="0"/>
            <a:r>
              <a:rPr lang="it-IT" sz="2600" dirty="0">
                <a:solidFill>
                  <a:srgbClr val="0070C0"/>
                </a:solidFill>
                <a:latin typeface="+mj-lt"/>
              </a:rPr>
              <a:t>Il FSE (ovvero il Fondo Sociale Europeo) che è finalizzato ad accrescere le opportunità di occupazione dei cittadini europei, promuove lo sviluppo dell'istruzione e della formazione e punta a migliorare la situazione dei soggetti più vulnerabili.</a:t>
            </a:r>
            <a:endParaRPr lang="en-US" sz="2600" dirty="0">
              <a:solidFill>
                <a:srgbClr val="0070C0"/>
              </a:solidFill>
              <a:latin typeface="+mj-lt"/>
            </a:endParaRPr>
          </a:p>
          <a:p>
            <a:pPr algn="just"/>
            <a:endParaRPr lang="it-IT" sz="2600" dirty="0">
              <a:solidFill>
                <a:srgbClr val="0070C0"/>
              </a:solidFill>
              <a:latin typeface="+mj-lt"/>
            </a:endParaRPr>
          </a:p>
          <a:p>
            <a:pPr algn="just"/>
            <a:r>
              <a:rPr lang="it-IT" sz="2600" dirty="0">
                <a:solidFill>
                  <a:srgbClr val="0070C0"/>
                </a:solidFill>
                <a:latin typeface="+mj-lt"/>
              </a:rPr>
              <a:t>Lo Stato e le Regioni sviluppano I PON (Programmi Operativi Nazionali), e i POR (Programmi Operativi Regionali</a:t>
            </a:r>
            <a:r>
              <a:rPr lang="it-IT" sz="2600" dirty="0">
                <a:latin typeface="+mj-lt"/>
              </a:rPr>
              <a:t>). </a:t>
            </a:r>
            <a:endParaRPr lang="en-US" sz="2600" dirty="0">
              <a:latin typeface="+mj-lt"/>
            </a:endParaRPr>
          </a:p>
        </p:txBody>
      </p:sp>
    </p:spTree>
    <p:extLst>
      <p:ext uri="{BB962C8B-B14F-4D97-AF65-F5344CB8AC3E}">
        <p14:creationId xmlns:p14="http://schemas.microsoft.com/office/powerpoint/2010/main" val="67639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86514" y="507504"/>
            <a:ext cx="10482071" cy="6944174"/>
          </a:xfrm>
        </p:spPr>
        <p:txBody>
          <a:bodyPr>
            <a:normAutofit fontScale="90000"/>
          </a:bodyPr>
          <a:lstStyle/>
          <a:p>
            <a:r>
              <a:rPr lang="it-IT" sz="4000" dirty="0" smtClean="0">
                <a:solidFill>
                  <a:srgbClr val="0070C0"/>
                </a:solidFill>
              </a:rPr>
              <a:t>Gruppo 4 di Rete delle Reti: </a:t>
            </a:r>
            <a:r>
              <a:rPr lang="it-IT" sz="4000" dirty="0" err="1" smtClean="0">
                <a:solidFill>
                  <a:srgbClr val="0070C0"/>
                </a:solidFill>
              </a:rPr>
              <a:t>Fundraising</a:t>
            </a:r>
            <a:r>
              <a:rPr lang="it-IT" sz="4000" dirty="0" smtClean="0">
                <a:solidFill>
                  <a:srgbClr val="0070C0"/>
                </a:solidFill>
              </a:rPr>
              <a:t> e progettazione</a:t>
            </a:r>
            <a:br>
              <a:rPr lang="it-IT" sz="4000" dirty="0" smtClean="0">
                <a:solidFill>
                  <a:srgbClr val="0070C0"/>
                </a:solidFill>
              </a:rPr>
            </a:br>
            <a:r>
              <a:rPr lang="it-IT" sz="4000" dirty="0">
                <a:solidFill>
                  <a:srgbClr val="0070C0"/>
                </a:solidFill>
              </a:rPr>
              <a:t/>
            </a:r>
            <a:br>
              <a:rPr lang="it-IT" sz="4000" dirty="0">
                <a:solidFill>
                  <a:srgbClr val="0070C0"/>
                </a:solidFill>
              </a:rPr>
            </a:br>
            <a:r>
              <a:rPr lang="it-IT" sz="3100" dirty="0" smtClean="0">
                <a:solidFill>
                  <a:srgbClr val="0070C0"/>
                </a:solidFill>
              </a:rPr>
              <a:t>Si occupa di individuare i bandi, a livello nazionale e internazionale e di mettere a punto i prototipi di progetto per i sistemi delle biblioteche pubbliche italiane della Rete delle Reti, promuovendo sinergie fra gli enti in fase di ideazione e programmazione, per produrre economie di scala nella gestione delle risorse e nel monitoraggio</a:t>
            </a:r>
            <a:br>
              <a:rPr lang="it-IT" sz="3100" dirty="0" smtClean="0">
                <a:solidFill>
                  <a:srgbClr val="0070C0"/>
                </a:solidFill>
              </a:rPr>
            </a:br>
            <a:r>
              <a:rPr lang="it-IT" sz="4000" dirty="0">
                <a:solidFill>
                  <a:srgbClr val="0070C0"/>
                </a:solidFill>
              </a:rPr>
              <a:t/>
            </a:r>
            <a:br>
              <a:rPr lang="it-IT" sz="4000" dirty="0">
                <a:solidFill>
                  <a:srgbClr val="0070C0"/>
                </a:solidFill>
              </a:rPr>
            </a:br>
            <a:r>
              <a:rPr lang="it-IT" sz="4000" dirty="0" smtClean="0">
                <a:solidFill>
                  <a:srgbClr val="0070C0"/>
                </a:solidFill>
              </a:rPr>
              <a:t/>
            </a:r>
            <a:br>
              <a:rPr lang="it-IT" sz="4000" dirty="0" smtClean="0">
                <a:solidFill>
                  <a:srgbClr val="0070C0"/>
                </a:solidFill>
              </a:rPr>
            </a:br>
            <a:r>
              <a:rPr lang="it-IT" sz="4000" dirty="0">
                <a:solidFill>
                  <a:srgbClr val="0070C0"/>
                </a:solidFill>
              </a:rPr>
              <a:t/>
            </a:r>
            <a:br>
              <a:rPr lang="it-IT" sz="4000" dirty="0">
                <a:solidFill>
                  <a:srgbClr val="0070C0"/>
                </a:solidFill>
              </a:rPr>
            </a:br>
            <a:r>
              <a:rPr lang="it-IT" sz="4000" dirty="0" smtClean="0">
                <a:solidFill>
                  <a:srgbClr val="0070C0"/>
                </a:solidFill>
              </a:rPr>
              <a:t/>
            </a:r>
            <a:br>
              <a:rPr lang="it-IT" sz="4000" dirty="0" smtClean="0">
                <a:solidFill>
                  <a:srgbClr val="0070C0"/>
                </a:solidFill>
              </a:rPr>
            </a:br>
            <a:r>
              <a:rPr lang="it-IT" sz="4000" dirty="0">
                <a:solidFill>
                  <a:srgbClr val="0070C0"/>
                </a:solidFill>
              </a:rPr>
              <a:t/>
            </a:r>
            <a:br>
              <a:rPr lang="it-IT" sz="4000" dirty="0">
                <a:solidFill>
                  <a:srgbClr val="0070C0"/>
                </a:solidFill>
              </a:rPr>
            </a:br>
            <a:endParaRPr lang="en-US" sz="4000" dirty="0">
              <a:solidFill>
                <a:srgbClr val="0070C0"/>
              </a:solidFill>
            </a:endParaRPr>
          </a:p>
        </p:txBody>
      </p:sp>
      <p:sp>
        <p:nvSpPr>
          <p:cNvPr id="7" name="AutoShape 10" descr="Biblioteche Civiche Torin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Biblioteche Civiche Torine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609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a:solidFill>
                  <a:srgbClr val="0070C0"/>
                </a:solidFill>
              </a:rPr>
              <a:t>Fondi </a:t>
            </a:r>
            <a:r>
              <a:rPr lang="it-IT" smtClean="0">
                <a:solidFill>
                  <a:srgbClr val="0070C0"/>
                </a:solidFill>
              </a:rPr>
              <a:t>diretti</a:t>
            </a:r>
            <a:endParaRPr lang="en-US" dirty="0"/>
          </a:p>
        </p:txBody>
      </p:sp>
      <p:sp>
        <p:nvSpPr>
          <p:cNvPr id="3" name="Segnaposto contenuto 2"/>
          <p:cNvSpPr>
            <a:spLocks noGrp="1"/>
          </p:cNvSpPr>
          <p:nvPr>
            <p:ph idx="1"/>
          </p:nvPr>
        </p:nvSpPr>
        <p:spPr/>
        <p:txBody>
          <a:bodyPr>
            <a:normAutofit/>
          </a:bodyPr>
          <a:lstStyle/>
          <a:p>
            <a:pPr marL="0" indent="0">
              <a:buNone/>
            </a:pPr>
            <a:r>
              <a:rPr lang="it-IT" dirty="0" smtClean="0">
                <a:solidFill>
                  <a:srgbClr val="0070C0"/>
                </a:solidFill>
              </a:rPr>
              <a:t>Europa creativa: </a:t>
            </a:r>
            <a:r>
              <a:rPr lang="it-IT" sz="2200" dirty="0">
                <a:solidFill>
                  <a:srgbClr val="0070C0"/>
                </a:solidFill>
                <a:latin typeface="+mj-lt"/>
              </a:rPr>
              <a:t>Europa Creativa è il programma quadro della Commissione europea del settore culturale e creativo, mira a favorire la crescita e l’occupazione in questi settori</a:t>
            </a:r>
          </a:p>
          <a:p>
            <a:pPr marL="0" indent="0">
              <a:buNone/>
            </a:pPr>
            <a:r>
              <a:rPr lang="it-IT" dirty="0" err="1">
                <a:solidFill>
                  <a:srgbClr val="0070C0"/>
                </a:solidFill>
              </a:rPr>
              <a:t>Horizon</a:t>
            </a:r>
            <a:r>
              <a:rPr lang="it-IT" dirty="0">
                <a:solidFill>
                  <a:srgbClr val="0070C0"/>
                </a:solidFill>
              </a:rPr>
              <a:t> Europe</a:t>
            </a:r>
            <a:r>
              <a:rPr lang="it-IT" sz="2200" dirty="0" smtClean="0">
                <a:solidFill>
                  <a:srgbClr val="0070C0"/>
                </a:solidFill>
                <a:latin typeface="+mj-lt"/>
              </a:rPr>
              <a:t>: </a:t>
            </a:r>
            <a:r>
              <a:rPr lang="it-IT" sz="2200" dirty="0">
                <a:solidFill>
                  <a:srgbClr val="0070C0"/>
                </a:solidFill>
                <a:latin typeface="+mj-lt"/>
              </a:rPr>
              <a:t>Programma quadro europeo per la ricerca e l’innovazione </a:t>
            </a:r>
          </a:p>
          <a:p>
            <a:pPr marL="0" indent="0">
              <a:buNone/>
            </a:pPr>
            <a:r>
              <a:rPr lang="it-IT" dirty="0" err="1">
                <a:solidFill>
                  <a:srgbClr val="0070C0"/>
                </a:solidFill>
              </a:rPr>
              <a:t>Interreg</a:t>
            </a:r>
            <a:r>
              <a:rPr lang="it-IT" dirty="0">
                <a:solidFill>
                  <a:srgbClr val="0070C0"/>
                </a:solidFill>
              </a:rPr>
              <a:t> Europe</a:t>
            </a:r>
            <a:r>
              <a:rPr lang="it-IT" sz="2200" dirty="0">
                <a:solidFill>
                  <a:srgbClr val="0070C0"/>
                </a:solidFill>
                <a:latin typeface="+mj-lt"/>
              </a:rPr>
              <a:t>: aiuta i governi regionali e locali in tutta Europa a sviluppare e fornire politiche migliori</a:t>
            </a:r>
          </a:p>
          <a:p>
            <a:pPr marL="0" indent="0">
              <a:buNone/>
            </a:pPr>
            <a:r>
              <a:rPr lang="it-IT" dirty="0" smtClean="0">
                <a:solidFill>
                  <a:srgbClr val="0070C0"/>
                </a:solidFill>
              </a:rPr>
              <a:t>Erasmus +: </a:t>
            </a:r>
            <a:r>
              <a:rPr lang="it-IT" sz="2200" dirty="0">
                <a:solidFill>
                  <a:srgbClr val="0070C0"/>
                </a:solidFill>
                <a:latin typeface="+mj-lt"/>
              </a:rPr>
              <a:t>è</a:t>
            </a:r>
            <a:r>
              <a:rPr lang="it-IT" sz="2200" dirty="0" smtClean="0">
                <a:solidFill>
                  <a:srgbClr val="0070C0"/>
                </a:solidFill>
                <a:latin typeface="+mj-lt"/>
              </a:rPr>
              <a:t> </a:t>
            </a:r>
            <a:r>
              <a:rPr lang="it-IT" sz="2200" dirty="0">
                <a:solidFill>
                  <a:srgbClr val="0070C0"/>
                </a:solidFill>
                <a:latin typeface="+mj-lt"/>
              </a:rPr>
              <a:t>il Programma europeo destinato ai settori dell'istruzione, della formazione, dei giovani e dello sport </a:t>
            </a:r>
          </a:p>
          <a:p>
            <a:pPr marL="0" indent="0">
              <a:buNone/>
            </a:pPr>
            <a:r>
              <a:rPr lang="it-IT" dirty="0" smtClean="0">
                <a:solidFill>
                  <a:srgbClr val="0070C0"/>
                </a:solidFill>
              </a:rPr>
              <a:t>Digital </a:t>
            </a:r>
            <a:r>
              <a:rPr lang="it-IT" dirty="0" err="1" smtClean="0">
                <a:solidFill>
                  <a:srgbClr val="0070C0"/>
                </a:solidFill>
              </a:rPr>
              <a:t>europe</a:t>
            </a:r>
            <a:r>
              <a:rPr lang="it-IT" dirty="0" smtClean="0">
                <a:solidFill>
                  <a:srgbClr val="0070C0"/>
                </a:solidFill>
              </a:rPr>
              <a:t> 2021-2027: </a:t>
            </a:r>
            <a:r>
              <a:rPr lang="it-IT" sz="2200" dirty="0" smtClean="0">
                <a:solidFill>
                  <a:srgbClr val="0070C0"/>
                </a:solidFill>
                <a:latin typeface="+mj-lt"/>
              </a:rPr>
              <a:t>per affiancare </a:t>
            </a:r>
            <a:r>
              <a:rPr lang="it-IT" sz="2200" dirty="0" err="1">
                <a:solidFill>
                  <a:srgbClr val="0070C0"/>
                </a:solidFill>
                <a:latin typeface="+mj-lt"/>
              </a:rPr>
              <a:t>Horizon</a:t>
            </a:r>
            <a:r>
              <a:rPr lang="it-IT" sz="2200" dirty="0">
                <a:solidFill>
                  <a:srgbClr val="0070C0"/>
                </a:solidFill>
                <a:latin typeface="+mj-lt"/>
              </a:rPr>
              <a:t> sul fronte del processo innovativo ci sarà un programma nuovo rispetto al passato, il cui obiettivo è quello di aumentare la competitività internazionale dell'UE, sviluppare e rafforzare le capacità digitali strategiche degli Stati membri e dell'Europa nel suo insieme</a:t>
            </a:r>
            <a:endParaRPr lang="en-US" sz="2200" dirty="0">
              <a:solidFill>
                <a:srgbClr val="0070C0"/>
              </a:solidFill>
              <a:latin typeface="+mj-lt"/>
            </a:endParaRPr>
          </a:p>
        </p:txBody>
      </p:sp>
    </p:spTree>
    <p:extLst>
      <p:ext uri="{BB962C8B-B14F-4D97-AF65-F5344CB8AC3E}">
        <p14:creationId xmlns:p14="http://schemas.microsoft.com/office/powerpoint/2010/main" val="2737315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70C0"/>
                </a:solidFill>
              </a:rPr>
              <a:t>Quali competenze</a:t>
            </a:r>
            <a:endParaRPr lang="en-US" dirty="0">
              <a:solidFill>
                <a:srgbClr val="0070C0"/>
              </a:solidFill>
            </a:endParaRPr>
          </a:p>
        </p:txBody>
      </p:sp>
      <p:sp>
        <p:nvSpPr>
          <p:cNvPr id="3" name="Segnaposto contenuto 2"/>
          <p:cNvSpPr>
            <a:spLocks noGrp="1"/>
          </p:cNvSpPr>
          <p:nvPr>
            <p:ph idx="1"/>
          </p:nvPr>
        </p:nvSpPr>
        <p:spPr/>
        <p:txBody>
          <a:bodyPr/>
          <a:lstStyle/>
          <a:p>
            <a:pPr marL="0" indent="0" algn="ctr">
              <a:buNone/>
            </a:pPr>
            <a:r>
              <a:rPr lang="it-IT" sz="2600" dirty="0" smtClean="0">
                <a:solidFill>
                  <a:srgbClr val="0070C0"/>
                </a:solidFill>
                <a:latin typeface="+mj-lt"/>
              </a:rPr>
              <a:t>Direzione </a:t>
            </a:r>
            <a:r>
              <a:rPr lang="it-IT" sz="2600" dirty="0">
                <a:solidFill>
                  <a:srgbClr val="0070C0"/>
                </a:solidFill>
                <a:latin typeface="+mj-lt"/>
              </a:rPr>
              <a:t>Generale Educazione, ricerca e istituti culturali in materia di profili professionali nei beni culturali</a:t>
            </a:r>
          </a:p>
          <a:p>
            <a:pPr marL="0" indent="0" algn="ctr">
              <a:buNone/>
            </a:pPr>
            <a:endParaRPr lang="it-IT" dirty="0" smtClean="0">
              <a:solidFill>
                <a:srgbClr val="0070C0"/>
              </a:solidFill>
            </a:endParaRPr>
          </a:p>
          <a:p>
            <a:pPr marL="0" indent="0" algn="ctr">
              <a:buNone/>
            </a:pPr>
            <a:r>
              <a:rPr lang="it-IT" sz="2600" dirty="0" smtClean="0">
                <a:solidFill>
                  <a:srgbClr val="0070C0"/>
                </a:solidFill>
                <a:latin typeface="+mj-lt"/>
              </a:rPr>
              <a:t>Bibliotecario</a:t>
            </a:r>
          </a:p>
          <a:p>
            <a:pPr marL="0" indent="0" algn="ctr">
              <a:buNone/>
            </a:pPr>
            <a:r>
              <a:rPr lang="it-IT" sz="2600" dirty="0">
                <a:solidFill>
                  <a:srgbClr val="0070C0"/>
                </a:solidFill>
                <a:latin typeface="+mj-lt"/>
                <a:hlinkClick r:id="rId2"/>
              </a:rPr>
              <a:t>https://</a:t>
            </a:r>
            <a:r>
              <a:rPr lang="it-IT" sz="2600" dirty="0" smtClean="0">
                <a:solidFill>
                  <a:srgbClr val="0070C0"/>
                </a:solidFill>
                <a:latin typeface="+mj-lt"/>
                <a:hlinkClick r:id="rId2"/>
              </a:rPr>
              <a:t>dger.beniculturali.it/wp-content/uploads/2019/07/ALLEGATO-4-BIBLIOTECARIO.pdf</a:t>
            </a:r>
            <a:endParaRPr lang="it-IT" sz="2600" dirty="0" smtClean="0">
              <a:solidFill>
                <a:srgbClr val="0070C0"/>
              </a:solidFill>
              <a:latin typeface="+mj-lt"/>
            </a:endParaRPr>
          </a:p>
          <a:p>
            <a:pPr marL="0" indent="0" algn="ctr">
              <a:buNone/>
            </a:pPr>
            <a:r>
              <a:rPr lang="it-IT" sz="2600" dirty="0" smtClean="0">
                <a:solidFill>
                  <a:srgbClr val="0070C0"/>
                </a:solidFill>
                <a:latin typeface="+mj-lt"/>
              </a:rPr>
              <a:t>Oltre alle competenze disciplinari un posto centrale occupa la capacità di «definire gli </a:t>
            </a:r>
            <a:r>
              <a:rPr lang="it-IT" sz="2600" b="1" dirty="0" smtClean="0">
                <a:solidFill>
                  <a:srgbClr val="0070C0"/>
                </a:solidFill>
                <a:latin typeface="+mj-lt"/>
              </a:rPr>
              <a:t>orientamenti strategici</a:t>
            </a:r>
            <a:r>
              <a:rPr lang="it-IT" sz="2600" dirty="0" smtClean="0">
                <a:solidFill>
                  <a:srgbClr val="0070C0"/>
                </a:solidFill>
                <a:latin typeface="+mj-lt"/>
              </a:rPr>
              <a:t>»</a:t>
            </a:r>
          </a:p>
        </p:txBody>
      </p:sp>
    </p:spTree>
    <p:extLst>
      <p:ext uri="{BB962C8B-B14F-4D97-AF65-F5344CB8AC3E}">
        <p14:creationId xmlns:p14="http://schemas.microsoft.com/office/powerpoint/2010/main" val="737845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La progettazione culturale: una competenza trasversale per governare la complessità</a:t>
            </a:r>
            <a:endParaRPr lang="en-US" dirty="0">
              <a:solidFill>
                <a:srgbClr val="0070C0"/>
              </a:solidFill>
            </a:endParaRPr>
          </a:p>
        </p:txBody>
      </p:sp>
      <p:sp>
        <p:nvSpPr>
          <p:cNvPr id="3" name="Segnaposto contenuto 2"/>
          <p:cNvSpPr>
            <a:spLocks noGrp="1"/>
          </p:cNvSpPr>
          <p:nvPr>
            <p:ph idx="1"/>
          </p:nvPr>
        </p:nvSpPr>
        <p:spPr/>
        <p:txBody>
          <a:bodyPr/>
          <a:lstStyle/>
          <a:p>
            <a:pPr marL="0" indent="0">
              <a:buNone/>
            </a:pPr>
            <a:r>
              <a:rPr lang="it-IT" dirty="0" smtClean="0">
                <a:solidFill>
                  <a:srgbClr val="0070C0"/>
                </a:solidFill>
              </a:rPr>
              <a:t>Alessandro </a:t>
            </a:r>
            <a:r>
              <a:rPr lang="it-IT" dirty="0" err="1" smtClean="0">
                <a:solidFill>
                  <a:srgbClr val="0070C0"/>
                </a:solidFill>
              </a:rPr>
              <a:t>Cravera</a:t>
            </a:r>
            <a:r>
              <a:rPr lang="it-IT" dirty="0" smtClean="0">
                <a:solidFill>
                  <a:srgbClr val="0070C0"/>
                </a:solidFill>
              </a:rPr>
              <a:t>, </a:t>
            </a:r>
            <a:r>
              <a:rPr lang="it-IT" i="1" dirty="0" smtClean="0">
                <a:solidFill>
                  <a:srgbClr val="0070C0"/>
                </a:solidFill>
              </a:rPr>
              <a:t>Per governare la complessità bisogna farsi le domande giuste</a:t>
            </a:r>
            <a:r>
              <a:rPr lang="it-IT" dirty="0" smtClean="0">
                <a:solidFill>
                  <a:srgbClr val="0070C0"/>
                </a:solidFill>
              </a:rPr>
              <a:t>, Il Sole24ore, 27 giugno 2017</a:t>
            </a:r>
          </a:p>
          <a:p>
            <a:pPr marL="0" indent="0">
              <a:buNone/>
            </a:pPr>
            <a:endParaRPr lang="it-IT" dirty="0">
              <a:solidFill>
                <a:srgbClr val="0070C0"/>
              </a:solidFill>
            </a:endParaRPr>
          </a:p>
          <a:p>
            <a:pPr marL="0" indent="0">
              <a:buNone/>
            </a:pPr>
            <a:r>
              <a:rPr lang="it-IT" sz="2400" dirty="0" err="1" smtClean="0">
                <a:solidFill>
                  <a:srgbClr val="0070C0"/>
                </a:solidFill>
              </a:rPr>
              <a:t>Cum-plexus</a:t>
            </a:r>
            <a:r>
              <a:rPr lang="it-IT" sz="2400" dirty="0" smtClean="0">
                <a:solidFill>
                  <a:srgbClr val="0070C0"/>
                </a:solidFill>
              </a:rPr>
              <a:t>: intrecciato</a:t>
            </a:r>
          </a:p>
          <a:p>
            <a:pPr marL="0" indent="0" algn="ctr">
              <a:buNone/>
            </a:pPr>
            <a:r>
              <a:rPr lang="it-IT" sz="2400" dirty="0" smtClean="0">
                <a:solidFill>
                  <a:srgbClr val="0070C0"/>
                </a:solidFill>
              </a:rPr>
              <a:t>«L’imprevedibilità del comportamento dei sistemi complessi dipende dal principio dell’ecologia dell’azione. Tale principio ci indica che ogni azione sfugge sempre più alla volontà del suo autore nella misura in cui entra nel gioco di inter-retro-azioni dell’ambiente nel quale interviene»</a:t>
            </a:r>
            <a:endParaRPr lang="en-US" sz="2400" dirty="0">
              <a:solidFill>
                <a:srgbClr val="0070C0"/>
              </a:solidFill>
            </a:endParaRPr>
          </a:p>
        </p:txBody>
      </p:sp>
    </p:spTree>
    <p:extLst>
      <p:ext uri="{BB962C8B-B14F-4D97-AF65-F5344CB8AC3E}">
        <p14:creationId xmlns:p14="http://schemas.microsoft.com/office/powerpoint/2010/main" val="265052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La progettazione culturale: gli ingredienti</a:t>
            </a:r>
            <a:endParaRPr lang="en-US" dirty="0">
              <a:solidFill>
                <a:srgbClr val="0070C0"/>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b="1" dirty="0" smtClean="0">
                <a:solidFill>
                  <a:srgbClr val="0070C0"/>
                </a:solidFill>
              </a:rPr>
              <a:t>Concentrarsi più sulle interconnessioni che sulle strutture</a:t>
            </a:r>
            <a:r>
              <a:rPr lang="it-IT" dirty="0" smtClean="0">
                <a:solidFill>
                  <a:srgbClr val="0070C0"/>
                </a:solidFill>
              </a:rPr>
              <a:t>. Quello che fa la differenza sono le reti.</a:t>
            </a:r>
          </a:p>
          <a:p>
            <a:pPr marL="0" indent="0">
              <a:buNone/>
            </a:pPr>
            <a:r>
              <a:rPr lang="it-IT" b="1" dirty="0" smtClean="0">
                <a:solidFill>
                  <a:srgbClr val="0070C0"/>
                </a:solidFill>
              </a:rPr>
              <a:t>Costruire contesti generativi</a:t>
            </a:r>
            <a:r>
              <a:rPr lang="it-IT" dirty="0" smtClean="0">
                <a:solidFill>
                  <a:srgbClr val="0070C0"/>
                </a:solidFill>
              </a:rPr>
              <a:t>: La complessità richiede flessibilità e velocità d’azione da parte di tutti i membri di una organizzazione</a:t>
            </a:r>
          </a:p>
          <a:p>
            <a:pPr marL="0" indent="0">
              <a:buNone/>
            </a:pPr>
            <a:r>
              <a:rPr lang="it-IT" b="1" dirty="0" smtClean="0">
                <a:solidFill>
                  <a:srgbClr val="0070C0"/>
                </a:solidFill>
              </a:rPr>
              <a:t>Sviluppare motivazione intrinseca </a:t>
            </a:r>
            <a:r>
              <a:rPr lang="it-IT" dirty="0" smtClean="0">
                <a:solidFill>
                  <a:srgbClr val="0070C0"/>
                </a:solidFill>
              </a:rPr>
              <a:t>che si fonda su un’idea di sistema aperto</a:t>
            </a:r>
          </a:p>
          <a:p>
            <a:pPr marL="0" indent="0">
              <a:buNone/>
            </a:pPr>
            <a:r>
              <a:rPr lang="it-IT" b="1" dirty="0">
                <a:solidFill>
                  <a:srgbClr val="0070C0"/>
                </a:solidFill>
              </a:rPr>
              <a:t>Attrezzarsi per qualunque futuro</a:t>
            </a:r>
            <a:r>
              <a:rPr lang="it-IT" dirty="0" smtClean="0">
                <a:solidFill>
                  <a:srgbClr val="0070C0"/>
                </a:solidFill>
              </a:rPr>
              <a:t> perché la previsione del futuro è difficile</a:t>
            </a:r>
          </a:p>
          <a:p>
            <a:pPr marL="0" indent="0">
              <a:buNone/>
            </a:pPr>
            <a:r>
              <a:rPr lang="it-IT" b="1" dirty="0" err="1" smtClean="0">
                <a:solidFill>
                  <a:srgbClr val="0070C0"/>
                </a:solidFill>
              </a:rPr>
              <a:t>Evitarel’iperspecializzazione</a:t>
            </a:r>
            <a:r>
              <a:rPr lang="it-IT" dirty="0" smtClean="0">
                <a:solidFill>
                  <a:srgbClr val="0070C0"/>
                </a:solidFill>
              </a:rPr>
              <a:t>, la complessità richiede una ibridazione di competenze</a:t>
            </a:r>
          </a:p>
          <a:p>
            <a:pPr marL="0" indent="0">
              <a:buNone/>
            </a:pPr>
            <a:r>
              <a:rPr lang="it-IT" b="1" dirty="0" smtClean="0">
                <a:solidFill>
                  <a:srgbClr val="0070C0"/>
                </a:solidFill>
              </a:rPr>
              <a:t>Sfidare conformismo e ortodossie</a:t>
            </a:r>
          </a:p>
          <a:p>
            <a:pPr marL="0" indent="0" algn="ctr">
              <a:buNone/>
            </a:pPr>
            <a:r>
              <a:rPr lang="it-IT" dirty="0" smtClean="0">
                <a:solidFill>
                  <a:srgbClr val="0070C0"/>
                </a:solidFill>
              </a:rPr>
              <a:t>«La complessità del nostro pensiero si misura attraverso la varietà di immagini che ci creiamo e il numero di opzioni di azione che produciamo nella nostra continua interazione con l’ambiente esterno»</a:t>
            </a:r>
            <a:endParaRPr lang="en-US" dirty="0">
              <a:solidFill>
                <a:srgbClr val="0070C0"/>
              </a:solidFill>
            </a:endParaRPr>
          </a:p>
        </p:txBody>
      </p:sp>
    </p:spTree>
    <p:extLst>
      <p:ext uri="{BB962C8B-B14F-4D97-AF65-F5344CB8AC3E}">
        <p14:creationId xmlns:p14="http://schemas.microsoft.com/office/powerpoint/2010/main" val="419966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La progettazione culturale: una definizione</a:t>
            </a:r>
            <a:endParaRPr lang="en-US" dirty="0">
              <a:solidFill>
                <a:srgbClr val="0070C0"/>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solidFill>
                  <a:srgbClr val="0070C0"/>
                </a:solidFill>
              </a:rPr>
              <a:t>Cosa significa progettare?</a:t>
            </a:r>
          </a:p>
          <a:p>
            <a:pPr marL="0" indent="0">
              <a:buNone/>
            </a:pPr>
            <a:r>
              <a:rPr lang="it-IT" dirty="0" err="1" smtClean="0">
                <a:solidFill>
                  <a:srgbClr val="0070C0"/>
                </a:solidFill>
              </a:rPr>
              <a:t>Proiectare</a:t>
            </a:r>
            <a:r>
              <a:rPr lang="it-IT" dirty="0" smtClean="0">
                <a:solidFill>
                  <a:srgbClr val="0070C0"/>
                </a:solidFill>
              </a:rPr>
              <a:t> «gettare in avanti» preparare qualcosa in modo da attuarlo,     progettare il futuro. </a:t>
            </a:r>
          </a:p>
          <a:p>
            <a:pPr marL="0" indent="0">
              <a:buNone/>
            </a:pPr>
            <a:r>
              <a:rPr lang="it-IT" dirty="0" smtClean="0">
                <a:solidFill>
                  <a:srgbClr val="0070C0"/>
                </a:solidFill>
              </a:rPr>
              <a:t>Progettare  richiede competenze plurime, sensibilità e capacità di valutazione economica, conoscenze psicologhe e organizzative.</a:t>
            </a:r>
          </a:p>
          <a:p>
            <a:pPr marL="0" indent="0">
              <a:buNone/>
            </a:pPr>
            <a:r>
              <a:rPr lang="it-IT" dirty="0" smtClean="0">
                <a:solidFill>
                  <a:srgbClr val="0070C0"/>
                </a:solidFill>
              </a:rPr>
              <a:t>Un progetto è per definizione complesso La progettazione di permette di scomporre qualcosa di complesso in attività che rappresentano elementi di lavoro  più bassa complessità. Un progetto è comunque molti di più della somma delle sue parti.</a:t>
            </a:r>
          </a:p>
          <a:p>
            <a:pPr marL="0" indent="0">
              <a:buNone/>
            </a:pPr>
            <a:r>
              <a:rPr lang="it-IT" dirty="0" smtClean="0">
                <a:solidFill>
                  <a:srgbClr val="0070C0"/>
                </a:solidFill>
              </a:rPr>
              <a:t>Qualsiasi progetto è </a:t>
            </a:r>
            <a:r>
              <a:rPr lang="it-IT" smtClean="0">
                <a:solidFill>
                  <a:srgbClr val="0070C0"/>
                </a:solidFill>
              </a:rPr>
              <a:t>un’impresa complessa che </a:t>
            </a:r>
            <a:r>
              <a:rPr lang="it-IT" dirty="0" smtClean="0">
                <a:solidFill>
                  <a:srgbClr val="0070C0"/>
                </a:solidFill>
              </a:rPr>
              <a:t>richiede una gestione processuale e flessibile perché potrebbero cambiare le condizioni di contesto.</a:t>
            </a:r>
            <a:endParaRPr lang="it-IT"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299968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4699" y="4383593"/>
            <a:ext cx="10570620" cy="1601571"/>
          </a:xfrm>
        </p:spPr>
        <p:txBody>
          <a:bodyPr>
            <a:normAutofit/>
          </a:bodyPr>
          <a:lstStyle/>
          <a:p>
            <a:pPr algn="ctr"/>
            <a:r>
              <a:rPr lang="it-IT" dirty="0" smtClean="0">
                <a:solidFill>
                  <a:srgbClr val="0070C0"/>
                </a:solidFill>
              </a:rPr>
              <a:t>Le biblioteche sono piene di futuro</a:t>
            </a:r>
            <a:br>
              <a:rPr lang="it-IT" dirty="0" smtClean="0">
                <a:solidFill>
                  <a:srgbClr val="0070C0"/>
                </a:solidFill>
              </a:rPr>
            </a:br>
            <a:r>
              <a:rPr lang="it-IT" dirty="0" smtClean="0">
                <a:solidFill>
                  <a:srgbClr val="0070C0"/>
                </a:solidFill>
              </a:rPr>
              <a:t>(Jorge </a:t>
            </a:r>
            <a:r>
              <a:rPr lang="it-IT" dirty="0" err="1" smtClean="0">
                <a:solidFill>
                  <a:srgbClr val="0070C0"/>
                </a:solidFill>
              </a:rPr>
              <a:t>Carrión</a:t>
            </a:r>
            <a:r>
              <a:rPr lang="it-IT" dirty="0" smtClean="0">
                <a:solidFill>
                  <a:srgbClr val="0070C0"/>
                </a:solidFill>
              </a:rPr>
              <a:t>)</a:t>
            </a:r>
            <a:endParaRPr lang="en-US" dirty="0">
              <a:solidFill>
                <a:srgbClr val="0070C0"/>
              </a:solidFill>
            </a:endParaRPr>
          </a:p>
        </p:txBody>
      </p:sp>
      <p:pic>
        <p:nvPicPr>
          <p:cNvPr id="4" name="Immagine 3"/>
          <p:cNvPicPr>
            <a:picLocks noChangeAspect="1"/>
          </p:cNvPicPr>
          <p:nvPr/>
        </p:nvPicPr>
        <p:blipFill>
          <a:blip r:embed="rId2"/>
          <a:stretch>
            <a:fillRect/>
          </a:stretch>
        </p:blipFill>
        <p:spPr>
          <a:xfrm>
            <a:off x="613957" y="752104"/>
            <a:ext cx="11430000" cy="3810000"/>
          </a:xfrm>
          <a:prstGeom prst="rect">
            <a:avLst/>
          </a:prstGeom>
        </p:spPr>
      </p:pic>
      <p:sp>
        <p:nvSpPr>
          <p:cNvPr id="5" name="Titolo 1"/>
          <p:cNvSpPr txBox="1">
            <a:spLocks/>
          </p:cNvSpPr>
          <p:nvPr/>
        </p:nvSpPr>
        <p:spPr>
          <a:xfrm>
            <a:off x="61395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rgbClr val="0070C0"/>
              </a:solidFill>
            </a:endParaRPr>
          </a:p>
        </p:txBody>
      </p:sp>
    </p:spTree>
    <p:extLst>
      <p:ext uri="{BB962C8B-B14F-4D97-AF65-F5344CB8AC3E}">
        <p14:creationId xmlns:p14="http://schemas.microsoft.com/office/powerpoint/2010/main" val="417047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79427" y="504967"/>
            <a:ext cx="8429766" cy="4844954"/>
          </a:xfrm>
        </p:spPr>
        <p:txBody>
          <a:bodyPr>
            <a:noAutofit/>
          </a:bodyPr>
          <a:lstStyle/>
          <a:p>
            <a:pPr algn="l"/>
            <a:r>
              <a:rPr lang="it-IT" sz="2400" dirty="0" smtClean="0"/>
              <a:t/>
            </a:r>
            <a:br>
              <a:rPr lang="it-IT" sz="2400" dirty="0" smtClean="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endParaRPr lang="en-US" sz="2400" dirty="0"/>
          </a:p>
        </p:txBody>
      </p:sp>
      <p:pic>
        <p:nvPicPr>
          <p:cNvPr id="5" name="Immagine 4"/>
          <p:cNvPicPr>
            <a:picLocks noChangeAspect="1"/>
          </p:cNvPicPr>
          <p:nvPr/>
        </p:nvPicPr>
        <p:blipFill>
          <a:blip r:embed="rId2"/>
          <a:stretch>
            <a:fillRect/>
          </a:stretch>
        </p:blipFill>
        <p:spPr>
          <a:xfrm>
            <a:off x="312903" y="261938"/>
            <a:ext cx="1647825" cy="1905000"/>
          </a:xfrm>
          <a:prstGeom prst="rect">
            <a:avLst/>
          </a:prstGeom>
        </p:spPr>
      </p:pic>
      <p:pic>
        <p:nvPicPr>
          <p:cNvPr id="4" name="Immagine 3"/>
          <p:cNvPicPr>
            <a:picLocks noChangeAspect="1"/>
          </p:cNvPicPr>
          <p:nvPr/>
        </p:nvPicPr>
        <p:blipFill>
          <a:blip r:embed="rId3"/>
          <a:stretch>
            <a:fillRect/>
          </a:stretch>
        </p:blipFill>
        <p:spPr>
          <a:xfrm>
            <a:off x="2222310" y="206421"/>
            <a:ext cx="9144000" cy="5143500"/>
          </a:xfrm>
          <a:prstGeom prst="rect">
            <a:avLst/>
          </a:prstGeom>
        </p:spPr>
      </p:pic>
      <p:sp>
        <p:nvSpPr>
          <p:cNvPr id="6" name="Rettangolo 5"/>
          <p:cNvSpPr/>
          <p:nvPr/>
        </p:nvSpPr>
        <p:spPr>
          <a:xfrm>
            <a:off x="2734102" y="5380672"/>
            <a:ext cx="6096000" cy="646331"/>
          </a:xfrm>
          <a:prstGeom prst="rect">
            <a:avLst/>
          </a:prstGeom>
        </p:spPr>
        <p:txBody>
          <a:bodyPr>
            <a:spAutoFit/>
          </a:bodyPr>
          <a:lstStyle/>
          <a:p>
            <a:r>
              <a:rPr lang="it-IT" dirty="0">
                <a:solidFill>
                  <a:srgbClr val="002060"/>
                </a:solidFill>
              </a:rPr>
              <a:t>Agenda Onu 2030 </a:t>
            </a:r>
            <a:r>
              <a:rPr lang="it-IT" dirty="0" smtClean="0">
                <a:hlinkClick r:id="rId4"/>
              </a:rPr>
              <a:t>http</a:t>
            </a:r>
            <a:r>
              <a:rPr lang="it-IT" dirty="0">
                <a:hlinkClick r:id="rId4"/>
              </a:rPr>
              <a:t>://</a:t>
            </a:r>
            <a:r>
              <a:rPr lang="it-IT" dirty="0" smtClean="0">
                <a:hlinkClick r:id="rId4"/>
              </a:rPr>
              <a:t>asvis.it/public/asvis/files/Agenda_2030_ITA_UNRIC.pdf</a:t>
            </a:r>
            <a:endParaRPr lang="it-IT" dirty="0" smtClean="0"/>
          </a:p>
        </p:txBody>
      </p:sp>
    </p:spTree>
    <p:extLst>
      <p:ext uri="{BB962C8B-B14F-4D97-AF65-F5344CB8AC3E}">
        <p14:creationId xmlns:p14="http://schemas.microsoft.com/office/powerpoint/2010/main" val="184556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691" y="283457"/>
            <a:ext cx="8533470" cy="552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2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23999" y="78772"/>
            <a:ext cx="8460781" cy="6676870"/>
          </a:xfrm>
          <a:prstGeom prst="rect">
            <a:avLst/>
          </a:prstGeom>
        </p:spPr>
      </p:pic>
      <p:sp>
        <p:nvSpPr>
          <p:cNvPr id="2" name="Titolo 1"/>
          <p:cNvSpPr>
            <a:spLocks noGrp="1"/>
          </p:cNvSpPr>
          <p:nvPr>
            <p:ph type="ctrTitle"/>
          </p:nvPr>
        </p:nvSpPr>
        <p:spPr/>
        <p:txBody>
          <a:bodyPr/>
          <a:lstStyle/>
          <a:p>
            <a:endParaRPr lang="en-US" dirty="0"/>
          </a:p>
        </p:txBody>
      </p:sp>
      <p:sp>
        <p:nvSpPr>
          <p:cNvPr id="3" name="Sottotitolo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768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2574" y="1885691"/>
            <a:ext cx="10515600" cy="4351338"/>
          </a:xfrm>
        </p:spPr>
        <p:txBody>
          <a:bodyPr>
            <a:normAutofit/>
          </a:bodyPr>
          <a:lstStyle/>
          <a:p>
            <a:pPr marL="0" indent="0" algn="ctr">
              <a:buNone/>
            </a:pPr>
            <a:r>
              <a:rPr lang="it-IT" sz="4400" dirty="0" smtClean="0">
                <a:solidFill>
                  <a:srgbClr val="0070C0"/>
                </a:solidFill>
              </a:rPr>
              <a:t>Le Biblioteche pubbliche in Italia una questione irrisolta</a:t>
            </a:r>
            <a:endParaRPr lang="en-US" sz="4400" dirty="0">
              <a:solidFill>
                <a:srgbClr val="0070C0"/>
              </a:solidFill>
            </a:endParaRPr>
          </a:p>
        </p:txBody>
      </p:sp>
      <p:pic>
        <p:nvPicPr>
          <p:cNvPr id="2" name="Immagine 1"/>
          <p:cNvPicPr>
            <a:picLocks noChangeAspect="1"/>
          </p:cNvPicPr>
          <p:nvPr/>
        </p:nvPicPr>
        <p:blipFill>
          <a:blip r:embed="rId2"/>
          <a:stretch>
            <a:fillRect/>
          </a:stretch>
        </p:blipFill>
        <p:spPr>
          <a:xfrm>
            <a:off x="4473471" y="3532062"/>
            <a:ext cx="2794228" cy="2844802"/>
          </a:xfrm>
          <a:prstGeom prst="rect">
            <a:avLst/>
          </a:prstGeom>
        </p:spPr>
      </p:pic>
    </p:spTree>
    <p:extLst>
      <p:ext uri="{BB962C8B-B14F-4D97-AF65-F5344CB8AC3E}">
        <p14:creationId xmlns:p14="http://schemas.microsoft.com/office/powerpoint/2010/main" val="61565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contenuto 2"/>
          <p:cNvSpPr>
            <a:spLocks noGrp="1"/>
          </p:cNvSpPr>
          <p:nvPr>
            <p:ph idx="1"/>
          </p:nvPr>
        </p:nvSpPr>
        <p:spPr/>
        <p:txBody>
          <a:bodyPr>
            <a:normAutofit/>
          </a:bodyPr>
          <a:lstStyle/>
          <a:p>
            <a:pPr marL="0" indent="0" algn="ctr">
              <a:buNone/>
            </a:pPr>
            <a:r>
              <a:rPr lang="it-IT" dirty="0" smtClean="0">
                <a:latin typeface="+mj-lt"/>
              </a:rPr>
              <a:t>Bisogna </a:t>
            </a:r>
            <a:r>
              <a:rPr lang="it-IT" dirty="0">
                <a:latin typeface="+mj-lt"/>
              </a:rPr>
              <a:t>saperle </a:t>
            </a:r>
            <a:r>
              <a:rPr lang="it-IT" dirty="0" smtClean="0">
                <a:latin typeface="+mj-lt"/>
              </a:rPr>
              <a:t>cogliere</a:t>
            </a:r>
          </a:p>
          <a:p>
            <a:pPr marL="0" indent="0" algn="ctr">
              <a:buNone/>
            </a:pPr>
            <a:endParaRPr lang="en-US" dirty="0">
              <a:latin typeface="+mj-lt"/>
            </a:endParaRPr>
          </a:p>
        </p:txBody>
      </p:sp>
      <p:pic>
        <p:nvPicPr>
          <p:cNvPr id="4" name="Immagine 3"/>
          <p:cNvPicPr>
            <a:picLocks noChangeAspect="1"/>
          </p:cNvPicPr>
          <p:nvPr/>
        </p:nvPicPr>
        <p:blipFill>
          <a:blip r:embed="rId2"/>
          <a:stretch>
            <a:fillRect/>
          </a:stretch>
        </p:blipFill>
        <p:spPr>
          <a:xfrm>
            <a:off x="681842" y="593766"/>
            <a:ext cx="10671958" cy="6002976"/>
          </a:xfrm>
          <a:prstGeom prst="rect">
            <a:avLst/>
          </a:prstGeom>
        </p:spPr>
      </p:pic>
      <p:sp>
        <p:nvSpPr>
          <p:cNvPr id="5" name="Rettangolo 4"/>
          <p:cNvSpPr/>
          <p:nvPr/>
        </p:nvSpPr>
        <p:spPr>
          <a:xfrm>
            <a:off x="2526475" y="3315359"/>
            <a:ext cx="6982691" cy="3416320"/>
          </a:xfrm>
          <a:prstGeom prst="rect">
            <a:avLst/>
          </a:prstGeom>
        </p:spPr>
        <p:txBody>
          <a:bodyPr wrap="square">
            <a:spAutoFit/>
          </a:bodyPr>
          <a:lstStyle/>
          <a:p>
            <a:pPr algn="ctr"/>
            <a:r>
              <a:rPr lang="it-IT" sz="3600" dirty="0">
                <a:solidFill>
                  <a:schemeClr val="bg2"/>
                </a:solidFill>
              </a:rPr>
              <a:t>Lo scenario attuale offre una occasione per un </a:t>
            </a:r>
            <a:r>
              <a:rPr lang="it-IT" sz="3600" i="1" dirty="0">
                <a:solidFill>
                  <a:schemeClr val="bg2"/>
                </a:solidFill>
              </a:rPr>
              <a:t>cambio </a:t>
            </a:r>
            <a:r>
              <a:rPr lang="it-IT" sz="3600" i="1">
                <a:solidFill>
                  <a:schemeClr val="bg2"/>
                </a:solidFill>
              </a:rPr>
              <a:t>di </a:t>
            </a:r>
            <a:r>
              <a:rPr lang="it-IT" sz="3600" i="1" smtClean="0">
                <a:solidFill>
                  <a:schemeClr val="bg2"/>
                </a:solidFill>
              </a:rPr>
              <a:t>passo </a:t>
            </a:r>
            <a:r>
              <a:rPr lang="it-IT" sz="3600" smtClean="0">
                <a:solidFill>
                  <a:schemeClr val="bg2"/>
                </a:solidFill>
              </a:rPr>
              <a:t>in </a:t>
            </a:r>
            <a:r>
              <a:rPr lang="it-IT" sz="3600" dirty="0">
                <a:solidFill>
                  <a:schemeClr val="bg2"/>
                </a:solidFill>
              </a:rPr>
              <a:t>un contesto </a:t>
            </a:r>
            <a:r>
              <a:rPr lang="it-IT" sz="3600" dirty="0" smtClean="0">
                <a:solidFill>
                  <a:schemeClr val="bg2"/>
                </a:solidFill>
              </a:rPr>
              <a:t>critico, ma comunque aperto</a:t>
            </a:r>
            <a:endParaRPr lang="it-IT" sz="3600" dirty="0">
              <a:solidFill>
                <a:schemeClr val="bg2"/>
              </a:solidFill>
            </a:endParaRPr>
          </a:p>
          <a:p>
            <a:pPr algn="ctr"/>
            <a:endParaRPr lang="it-IT" sz="3600" dirty="0">
              <a:solidFill>
                <a:schemeClr val="accent3">
                  <a:lumMod val="60000"/>
                  <a:lumOff val="40000"/>
                </a:schemeClr>
              </a:solidFill>
            </a:endParaRPr>
          </a:p>
          <a:p>
            <a:pPr algn="ctr"/>
            <a:endParaRPr lang="it-IT" sz="3600" dirty="0">
              <a:solidFill>
                <a:srgbClr val="0070C0"/>
              </a:solidFill>
            </a:endParaRPr>
          </a:p>
        </p:txBody>
      </p:sp>
    </p:spTree>
    <p:extLst>
      <p:ext uri="{BB962C8B-B14F-4D97-AF65-F5344CB8AC3E}">
        <p14:creationId xmlns:p14="http://schemas.microsoft.com/office/powerpoint/2010/main" val="198939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smtClean="0">
                <a:solidFill>
                  <a:srgbClr val="0070C0"/>
                </a:solidFill>
              </a:rPr>
              <a:t>Il </a:t>
            </a:r>
            <a:r>
              <a:rPr lang="en-US" dirty="0" err="1" smtClean="0">
                <a:solidFill>
                  <a:srgbClr val="0070C0"/>
                </a:solidFill>
              </a:rPr>
              <a:t>primato</a:t>
            </a:r>
            <a:r>
              <a:rPr lang="en-US" dirty="0" smtClean="0">
                <a:solidFill>
                  <a:srgbClr val="0070C0"/>
                </a:solidFill>
              </a:rPr>
              <a:t> </a:t>
            </a:r>
            <a:r>
              <a:rPr lang="en-US" dirty="0" err="1" smtClean="0">
                <a:solidFill>
                  <a:srgbClr val="0070C0"/>
                </a:solidFill>
              </a:rPr>
              <a:t>della</a:t>
            </a:r>
            <a:r>
              <a:rPr lang="en-US" dirty="0" smtClean="0">
                <a:solidFill>
                  <a:srgbClr val="0070C0"/>
                </a:solidFill>
              </a:rPr>
              <a:t> </a:t>
            </a:r>
            <a:r>
              <a:rPr lang="en-US" dirty="0" err="1" smtClean="0">
                <a:solidFill>
                  <a:srgbClr val="0070C0"/>
                </a:solidFill>
              </a:rPr>
              <a:t>Biblioteca</a:t>
            </a:r>
            <a:r>
              <a:rPr lang="en-US" dirty="0" smtClean="0">
                <a:solidFill>
                  <a:srgbClr val="0070C0"/>
                </a:solidFill>
              </a:rPr>
              <a:t> </a:t>
            </a:r>
            <a:r>
              <a:rPr lang="en-US" dirty="0" err="1" smtClean="0">
                <a:solidFill>
                  <a:srgbClr val="0070C0"/>
                </a:solidFill>
              </a:rPr>
              <a:t>pubblica</a:t>
            </a:r>
            <a:endParaRPr lang="en-US" dirty="0">
              <a:solidFill>
                <a:srgbClr val="0070C0"/>
              </a:solidFill>
            </a:endParaRPr>
          </a:p>
        </p:txBody>
      </p:sp>
      <p:sp>
        <p:nvSpPr>
          <p:cNvPr id="3" name="Segnaposto contenuto 2"/>
          <p:cNvSpPr>
            <a:spLocks noGrp="1"/>
          </p:cNvSpPr>
          <p:nvPr>
            <p:ph idx="1"/>
          </p:nvPr>
        </p:nvSpPr>
        <p:spPr/>
        <p:txBody>
          <a:bodyPr/>
          <a:lstStyle/>
          <a:p>
            <a:pPr marL="0" indent="0" algn="ctr">
              <a:buNone/>
            </a:pPr>
            <a:r>
              <a:rPr lang="it-IT" dirty="0" smtClean="0">
                <a:latin typeface="+mj-lt"/>
              </a:rPr>
              <a:t>«</a:t>
            </a:r>
            <a:r>
              <a:rPr lang="it-IT" i="1" dirty="0" smtClean="0">
                <a:solidFill>
                  <a:srgbClr val="0070C0"/>
                </a:solidFill>
                <a:latin typeface="+mj-lt"/>
              </a:rPr>
              <a:t>Biblioteca </a:t>
            </a:r>
            <a:r>
              <a:rPr lang="it-IT" i="1" dirty="0">
                <a:solidFill>
                  <a:srgbClr val="0070C0"/>
                </a:solidFill>
                <a:latin typeface="+mj-lt"/>
              </a:rPr>
              <a:t>pubblica</a:t>
            </a:r>
            <a:r>
              <a:rPr lang="it-IT" dirty="0">
                <a:solidFill>
                  <a:srgbClr val="0070C0"/>
                </a:solidFill>
                <a:latin typeface="+mj-lt"/>
              </a:rPr>
              <a:t>: qui ci piace dichiararne </a:t>
            </a:r>
            <a:r>
              <a:rPr lang="it-IT" i="1" dirty="0">
                <a:solidFill>
                  <a:srgbClr val="0070C0"/>
                </a:solidFill>
                <a:latin typeface="+mj-lt"/>
              </a:rPr>
              <a:t>il primato</a:t>
            </a:r>
            <a:r>
              <a:rPr lang="it-IT" dirty="0">
                <a:solidFill>
                  <a:srgbClr val="0070C0"/>
                </a:solidFill>
                <a:latin typeface="+mj-lt"/>
              </a:rPr>
              <a:t>. Nella screziata tipologia di questi istituti, tutti gli altri si pongono uno scopo determinato, dal vastissimo (l’archivio nazionale dei documenti) al </a:t>
            </a:r>
            <a:r>
              <a:rPr lang="it-IT" dirty="0" err="1">
                <a:solidFill>
                  <a:srgbClr val="0070C0"/>
                </a:solidFill>
                <a:latin typeface="+mj-lt"/>
              </a:rPr>
              <a:t>ritagliatissimo</a:t>
            </a:r>
            <a:r>
              <a:rPr lang="it-IT" dirty="0">
                <a:solidFill>
                  <a:srgbClr val="0070C0"/>
                </a:solidFill>
                <a:latin typeface="+mj-lt"/>
              </a:rPr>
              <a:t> (l’apparato di studio e di ricerca di un istituto universitario). Tutti, in qualche modo ne sono paradossalmente limitati. Quando i limiti non ci sono, e lo scopo non è circoscrivibile e definibile in termini concreti, perché lo scopo sono gli esseri umani, siamo di fronte a una biblioteca pubblica. Detto con parole antiche siamo difronte alla medicina </a:t>
            </a:r>
            <a:r>
              <a:rPr lang="it-IT" dirty="0" smtClean="0">
                <a:solidFill>
                  <a:srgbClr val="0070C0"/>
                </a:solidFill>
                <a:latin typeface="+mj-lt"/>
              </a:rPr>
              <a:t>dell’anima» (Luigi </a:t>
            </a:r>
            <a:r>
              <a:rPr lang="it-IT" dirty="0" err="1">
                <a:solidFill>
                  <a:srgbClr val="0070C0"/>
                </a:solidFill>
                <a:latin typeface="+mj-lt"/>
              </a:rPr>
              <a:t>C</a:t>
            </a:r>
            <a:r>
              <a:rPr lang="it-IT" dirty="0" err="1" smtClean="0">
                <a:solidFill>
                  <a:srgbClr val="0070C0"/>
                </a:solidFill>
                <a:latin typeface="+mj-lt"/>
              </a:rPr>
              <a:t>rocetti</a:t>
            </a:r>
            <a:r>
              <a:rPr lang="it-IT" dirty="0" smtClean="0">
                <a:solidFill>
                  <a:srgbClr val="0070C0"/>
                </a:solidFill>
                <a:latin typeface="+mj-lt"/>
              </a:rPr>
              <a:t>, 1992)</a:t>
            </a:r>
            <a:endParaRPr lang="en-US" dirty="0">
              <a:solidFill>
                <a:srgbClr val="0070C0"/>
              </a:solidFill>
              <a:latin typeface="+mj-lt"/>
            </a:endParaRPr>
          </a:p>
        </p:txBody>
      </p:sp>
    </p:spTree>
    <p:extLst>
      <p:ext uri="{BB962C8B-B14F-4D97-AF65-F5344CB8AC3E}">
        <p14:creationId xmlns:p14="http://schemas.microsoft.com/office/powerpoint/2010/main" val="545876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smtClean="0">
                <a:solidFill>
                  <a:srgbClr val="0070C0"/>
                </a:solidFill>
              </a:rPr>
              <a:t>Un “</a:t>
            </a:r>
            <a:r>
              <a:rPr lang="en-US" dirty="0" err="1" smtClean="0">
                <a:solidFill>
                  <a:srgbClr val="0070C0"/>
                </a:solidFill>
              </a:rPr>
              <a:t>primato</a:t>
            </a:r>
            <a:r>
              <a:rPr lang="en-US" dirty="0" smtClean="0">
                <a:solidFill>
                  <a:srgbClr val="0070C0"/>
                </a:solidFill>
              </a:rPr>
              <a:t>” in un </a:t>
            </a:r>
            <a:r>
              <a:rPr lang="en-US" dirty="0" err="1" smtClean="0">
                <a:solidFill>
                  <a:srgbClr val="0070C0"/>
                </a:solidFill>
              </a:rPr>
              <a:t>arcipelago</a:t>
            </a:r>
            <a:r>
              <a:rPr lang="en-US" dirty="0" smtClean="0">
                <a:solidFill>
                  <a:srgbClr val="0070C0"/>
                </a:solidFill>
              </a:rPr>
              <a:t> di </a:t>
            </a:r>
            <a:r>
              <a:rPr lang="en-US" dirty="0" err="1" smtClean="0">
                <a:solidFill>
                  <a:srgbClr val="0070C0"/>
                </a:solidFill>
              </a:rPr>
              <a:t>biblioteche</a:t>
            </a:r>
            <a:r>
              <a:rPr lang="en-US" dirty="0" smtClean="0">
                <a:solidFill>
                  <a:srgbClr val="0070C0"/>
                </a:solidFill>
              </a:rPr>
              <a:t> diverse</a:t>
            </a:r>
            <a:endParaRPr lang="en-US" dirty="0">
              <a:solidFill>
                <a:srgbClr val="0070C0"/>
              </a:solidFill>
            </a:endParaRPr>
          </a:p>
        </p:txBody>
      </p:sp>
      <p:pic>
        <p:nvPicPr>
          <p:cNvPr id="1026" name="Picture 2" descr="Image result for biblioteca rea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088" y="2035285"/>
            <a:ext cx="2831072" cy="2088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blioteca universitaria tor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010" y="1930859"/>
            <a:ext cx="353377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stretch>
            <a:fillRect/>
          </a:stretch>
        </p:blipFill>
        <p:spPr>
          <a:xfrm>
            <a:off x="9420866" y="3156642"/>
            <a:ext cx="2638425" cy="2143125"/>
          </a:xfrm>
          <a:prstGeom prst="rect">
            <a:avLst/>
          </a:prstGeom>
        </p:spPr>
      </p:pic>
      <p:pic>
        <p:nvPicPr>
          <p:cNvPr id="5" name="Immagine 4"/>
          <p:cNvPicPr>
            <a:picLocks noChangeAspect="1"/>
          </p:cNvPicPr>
          <p:nvPr/>
        </p:nvPicPr>
        <p:blipFill>
          <a:blip r:embed="rId5"/>
          <a:stretch>
            <a:fillRect/>
          </a:stretch>
        </p:blipFill>
        <p:spPr>
          <a:xfrm>
            <a:off x="4478512" y="3856957"/>
            <a:ext cx="4792772" cy="2471917"/>
          </a:xfrm>
          <a:prstGeom prst="rect">
            <a:avLst/>
          </a:prstGeom>
        </p:spPr>
      </p:pic>
      <p:pic>
        <p:nvPicPr>
          <p:cNvPr id="6" name="Immagine 5"/>
          <p:cNvPicPr>
            <a:picLocks noChangeAspect="1"/>
          </p:cNvPicPr>
          <p:nvPr/>
        </p:nvPicPr>
        <p:blipFill>
          <a:blip r:embed="rId6"/>
          <a:stretch>
            <a:fillRect/>
          </a:stretch>
        </p:blipFill>
        <p:spPr>
          <a:xfrm>
            <a:off x="1330499" y="4307491"/>
            <a:ext cx="2762250" cy="2143125"/>
          </a:xfrm>
          <a:prstGeom prst="rect">
            <a:avLst/>
          </a:prstGeom>
        </p:spPr>
      </p:pic>
    </p:spTree>
    <p:extLst>
      <p:ext uri="{BB962C8B-B14F-4D97-AF65-F5344CB8AC3E}">
        <p14:creationId xmlns:p14="http://schemas.microsoft.com/office/powerpoint/2010/main" val="280961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1296</Words>
  <Application>Microsoft Office PowerPoint</Application>
  <PresentationFormat>Widescreen</PresentationFormat>
  <Paragraphs>97</Paragraphs>
  <Slides>25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La progettazione culturale per le biblioteche pubbliche per affrontare i nuovi scenari europei</vt:lpstr>
      <vt:lpstr>Gruppo 4 di Rete delle Reti: Fundraising e progettazione  Si occupa di individuare i bandi, a livello nazionale e internazionale e di mettere a punto i prototipi di progetto per i sistemi delle biblioteche pubbliche italiane della Rete delle Reti, promuovendo sinergie fra gli enti in fase di ideazione e programmazione, per produrre economie di scala nella gestione delle risorse e nel monitoraggio      </vt:lpstr>
      <vt:lpstr>        </vt:lpstr>
      <vt:lpstr>Presentazione standard di PowerPoint</vt:lpstr>
      <vt:lpstr>Presentazione standard di PowerPoint</vt:lpstr>
      <vt:lpstr>Presentazione standard di PowerPoint</vt:lpstr>
      <vt:lpstr>Presentazione standard di PowerPoint</vt:lpstr>
      <vt:lpstr>Il primato della Biblioteca pubblica</vt:lpstr>
      <vt:lpstr>Un “primato” in un arcipelago di biblioteche diverse</vt:lpstr>
      <vt:lpstr>Le parole chiave per definire questo «primato»</vt:lpstr>
      <vt:lpstr>Presentazione standard di PowerPoint</vt:lpstr>
      <vt:lpstr>Presentazione standard di PowerPoint</vt:lpstr>
      <vt:lpstr>Presentazione standard di PowerPoint</vt:lpstr>
      <vt:lpstr>Il luogo delle relazioni </vt:lpstr>
      <vt:lpstr>Relazione sociale</vt:lpstr>
      <vt:lpstr>Le opportunità da non perdere</vt:lpstr>
      <vt:lpstr>Convergenza di competenze un punto di forza: il ruolo delle istituzioni </vt:lpstr>
      <vt:lpstr>Recovery Plan</vt:lpstr>
      <vt:lpstr>Fondi Strutturali e d'Investimento Europei: indiretti</vt:lpstr>
      <vt:lpstr>Fondi diretti</vt:lpstr>
      <vt:lpstr>Quali competenze</vt:lpstr>
      <vt:lpstr>La progettazione culturale: una competenza trasversale per governare la complessità</vt:lpstr>
      <vt:lpstr>La progettazione culturale: gli ingredienti</vt:lpstr>
      <vt:lpstr>La progettazione culturale: una definizione</vt:lpstr>
      <vt:lpstr>Le biblioteche sono piene di futuro (Jorge Carrión)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Biblioteche pubbliche, dal 2021 guardando al futuro. Prospettive e scenari partendo da Torino</dc:title>
  <dc:creator>cecilia cognigni</dc:creator>
  <cp:lastModifiedBy>cecilia cognigni</cp:lastModifiedBy>
  <cp:revision>104</cp:revision>
  <dcterms:created xsi:type="dcterms:W3CDTF">2021-02-14T08:49:08Z</dcterms:created>
  <dcterms:modified xsi:type="dcterms:W3CDTF">2021-05-05T21:15:19Z</dcterms:modified>
</cp:coreProperties>
</file>